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260" r:id="rId3"/>
    <p:sldId id="281" r:id="rId4"/>
    <p:sldId id="273" r:id="rId5"/>
    <p:sldId id="272" r:id="rId6"/>
    <p:sldId id="268" r:id="rId7"/>
    <p:sldId id="274" r:id="rId8"/>
    <p:sldId id="267" r:id="rId9"/>
    <p:sldId id="270" r:id="rId10"/>
    <p:sldId id="275" r:id="rId11"/>
    <p:sldId id="271" r:id="rId12"/>
    <p:sldId id="276" r:id="rId13"/>
    <p:sldId id="282" r:id="rId14"/>
    <p:sldId id="283" r:id="rId15"/>
    <p:sldId id="284" r:id="rId16"/>
    <p:sldId id="285" r:id="rId17"/>
    <p:sldId id="286" r:id="rId18"/>
    <p:sldId id="277" r:id="rId19"/>
    <p:sldId id="278" r:id="rId20"/>
    <p:sldId id="264" r:id="rId21"/>
    <p:sldId id="259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6" r:id="rId30"/>
    <p:sldId id="279" r:id="rId31"/>
    <p:sldId id="297" r:id="rId32"/>
    <p:sldId id="298" r:id="rId33"/>
    <p:sldId id="300" r:id="rId34"/>
    <p:sldId id="299" r:id="rId35"/>
    <p:sldId id="301" r:id="rId36"/>
    <p:sldId id="302" r:id="rId37"/>
    <p:sldId id="303" r:id="rId38"/>
    <p:sldId id="295" r:id="rId39"/>
  </p:sldIdLst>
  <p:sldSz cx="9144000" cy="6858000" type="screen4x3"/>
  <p:notesSz cx="7102475" cy="1120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152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60388"/>
          </a:xfrm>
          <a:prstGeom prst="rect">
            <a:avLst/>
          </a:prstGeom>
        </p:spPr>
        <p:txBody>
          <a:bodyPr vert="horz" lIns="104635" tIns="52317" rIns="104635" bIns="52317" rtlCol="0"/>
          <a:lstStyle>
            <a:lvl1pPr algn="l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560388"/>
          </a:xfrm>
          <a:prstGeom prst="rect">
            <a:avLst/>
          </a:prstGeom>
        </p:spPr>
        <p:txBody>
          <a:bodyPr vert="horz" lIns="104635" tIns="52317" rIns="104635" bIns="52317" rtlCol="0"/>
          <a:lstStyle>
            <a:lvl1pPr algn="r">
              <a:defRPr sz="1400"/>
            </a:lvl1pPr>
          </a:lstStyle>
          <a:p>
            <a:pPr>
              <a:defRPr/>
            </a:pPr>
            <a:fld id="{88A428CD-60D6-445E-B664-ACD6AE04274F}" type="datetimeFigureOut">
              <a:rPr lang="en-US"/>
              <a:pPr>
                <a:defRPr/>
              </a:pPr>
              <a:t>8/22/2016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647363"/>
            <a:ext cx="3078163" cy="560387"/>
          </a:xfrm>
          <a:prstGeom prst="rect">
            <a:avLst/>
          </a:prstGeom>
        </p:spPr>
        <p:txBody>
          <a:bodyPr vert="horz" lIns="104635" tIns="52317" rIns="104635" bIns="52317" rtlCol="0" anchor="b"/>
          <a:lstStyle>
            <a:lvl1pPr algn="l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10647363"/>
            <a:ext cx="3078163" cy="560387"/>
          </a:xfrm>
          <a:prstGeom prst="rect">
            <a:avLst/>
          </a:prstGeom>
        </p:spPr>
        <p:txBody>
          <a:bodyPr vert="horz" lIns="104635" tIns="52317" rIns="104635" bIns="52317" rtlCol="0" anchor="b"/>
          <a:lstStyle>
            <a:lvl1pPr algn="r">
              <a:defRPr sz="1400"/>
            </a:lvl1pPr>
          </a:lstStyle>
          <a:p>
            <a:pPr>
              <a:defRPr/>
            </a:pPr>
            <a:fld id="{2E711A58-9F11-4579-A62A-76B75CE6F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603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603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EC45A-9257-4C1E-9A8C-BC25101E2F49}" type="datetimeFigureOut">
              <a:rPr lang="id-ID" smtClean="0"/>
              <a:t>22/08/2016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50888" y="841375"/>
            <a:ext cx="5600700" cy="4202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5324475"/>
            <a:ext cx="5683250" cy="5043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647363"/>
            <a:ext cx="3078163" cy="5603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10647363"/>
            <a:ext cx="3078163" cy="5603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AA504-5243-488C-BD7F-19A726FB6920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52B69-C4BC-4F2C-A034-FEAD76705EDB}" type="datetimeFigureOut">
              <a:rPr lang="en-US"/>
              <a:pPr>
                <a:defRPr/>
              </a:pPr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A3D50-9831-4331-ABDA-1A123D5EEB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9BC2-1771-49E9-9D09-2B58B9B6C696}" type="datetimeFigureOut">
              <a:rPr lang="en-US"/>
              <a:pPr>
                <a:defRPr/>
              </a:pPr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27B24-FEA1-4EE2-9CDE-665F367214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B453D-BA6A-491A-9479-43A82400A4D7}" type="datetimeFigureOut">
              <a:rPr lang="en-US"/>
              <a:pPr>
                <a:defRPr/>
              </a:pPr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854E0-AF66-4C40-8855-CC713B4510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AFD47-BA90-437D-88F5-667B421BF076}" type="datetimeFigureOut">
              <a:rPr lang="en-US"/>
              <a:pPr>
                <a:defRPr/>
              </a:pPr>
              <a:t>8/22/2016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F4F10-09BC-4948-B1DB-22289C659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6A291-7566-4ADB-AE89-5A655566EDEB}" type="datetimeFigureOut">
              <a:rPr lang="en-US"/>
              <a:pPr>
                <a:defRPr/>
              </a:pPr>
              <a:t>8/22/2016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80002-1EA8-4949-808C-7E82E70901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478FB-7E89-4139-8D8F-73FE483C58B0}" type="datetimeFigureOut">
              <a:rPr lang="en-US"/>
              <a:pPr>
                <a:defRPr/>
              </a:pPr>
              <a:t>8/22/2016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A6846-38C5-4031-9EA1-EC89D61FB1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E7F29-2037-4DC9-A28B-946FB090FB83}" type="datetimeFigureOut">
              <a:rPr lang="en-US"/>
              <a:pPr>
                <a:defRPr/>
              </a:pPr>
              <a:t>8/22/2016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E60FD-3876-489A-84A4-5AFA1273E2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6C8B6-73BF-4633-80C8-53665024A5B6}" type="datetimeFigureOut">
              <a:rPr lang="en-US"/>
              <a:pPr>
                <a:defRPr/>
              </a:pPr>
              <a:t>8/22/2016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D9AF5-70D0-466F-984F-8A43B851C6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3D733-41F9-43F4-ADC4-7FF4B2AA60D6}" type="datetimeFigureOut">
              <a:rPr lang="en-US"/>
              <a:pPr>
                <a:defRPr/>
              </a:pPr>
              <a:t>8/22/2016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180CB-F7A9-4D39-92C6-EF41CE31D7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20CDB-9F5D-412A-9B2D-E6475D916FA1}" type="datetimeFigureOut">
              <a:rPr lang="en-US"/>
              <a:pPr>
                <a:defRPr/>
              </a:pPr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39A20-F0BC-48E2-A585-E73E0429AF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0A462-2196-46BF-B135-3934B600EC88}" type="datetimeFigureOut">
              <a:rPr lang="en-US"/>
              <a:pPr>
                <a:defRPr/>
              </a:pPr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718FC-09C7-4650-A302-BED8EC7E3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5B5D39-BF5B-48CD-8776-4D8B3293FB66}" type="datetimeFigureOut">
              <a:rPr lang="en-US"/>
              <a:pPr>
                <a:defRPr/>
              </a:pPr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AC1C30-F2F4-4C99-8C59-206A33A7C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mailto:18@ymail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ujarwosiwho@gmail.com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otomasi_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28600" y="5257800"/>
            <a:ext cx="5791200" cy="1600200"/>
          </a:xfrm>
          <a:prstGeom prst="rect">
            <a:avLst/>
          </a:prstGeom>
          <a:gradFill>
            <a:gsLst>
              <a:gs pos="0">
                <a:schemeClr val="tx2">
                  <a:lumMod val="50000"/>
                  <a:alpha val="0"/>
                </a:scheme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txBody>
          <a:bodyPr anchor="ctr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d-ID" sz="2800" b="1" dirty="0" smtClean="0"/>
              <a:t>Pembuatan Buku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Elektronik</a:t>
            </a:r>
            <a:r>
              <a:rPr lang="en-US" sz="2800" b="1" dirty="0" smtClean="0"/>
              <a:t>  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6000" b="1" dirty="0" smtClean="0">
                <a:latin typeface="+mj-lt"/>
                <a:ea typeface="+mj-ea"/>
                <a:cs typeface="+mj-cs"/>
              </a:rPr>
              <a:t>E-book</a:t>
            </a:r>
            <a:r>
              <a:rPr lang="en-US" sz="2800" b="1" dirty="0">
                <a:latin typeface="+mj-lt"/>
                <a:ea typeface="+mj-ea"/>
                <a:cs typeface="+mj-cs"/>
              </a:rPr>
              <a:t/>
            </a:r>
            <a:br>
              <a:rPr lang="en-US" sz="2800" b="1" dirty="0">
                <a:latin typeface="+mj-lt"/>
                <a:ea typeface="+mj-ea"/>
                <a:cs typeface="+mj-cs"/>
              </a:rPr>
            </a:br>
            <a:r>
              <a:rPr lang="en-US" sz="3600" b="1" dirty="0" smtClean="0">
                <a:latin typeface="+mj-lt"/>
                <a:ea typeface="+mj-ea"/>
                <a:cs typeface="+mj-cs"/>
              </a:rPr>
              <a:t> </a:t>
            </a:r>
            <a:endParaRPr lang="en-US" sz="2800" b="1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152400" y="4972280"/>
            <a:ext cx="6019800" cy="1885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09800" y="838200"/>
            <a:ext cx="2514600" cy="731838"/>
          </a:xfrm>
        </p:spPr>
        <p:txBody>
          <a:bodyPr/>
          <a:lstStyle/>
          <a:p>
            <a:r>
              <a:rPr lang="en-US" b="1" dirty="0" smtClean="0"/>
              <a:t>BIODATA</a:t>
            </a:r>
            <a:endParaRPr lang="id-ID" dirty="0"/>
          </a:p>
        </p:txBody>
      </p:sp>
      <p:pic>
        <p:nvPicPr>
          <p:cNvPr id="8" name="Picture 4" descr="comput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0"/>
            <a:ext cx="2052638" cy="659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339975" y="1600200"/>
            <a:ext cx="640873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50838" marR="0" lvl="0" indent="-350838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Sujarwo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S.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Sos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., M. Si.</a:t>
            </a:r>
          </a:p>
          <a:p>
            <a:pPr marL="350838" marR="0" lvl="0" indent="-350838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Pustakawan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d-ID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Muda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0838" marR="0" lvl="0" indent="-350838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Badan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Perpustakaan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Prov.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Jatim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0838" marR="0" lvl="0" indent="-350838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0838" marR="0" lvl="0" indent="-350838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Pendidikan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id-ID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0838" marR="0" lvl="0" indent="-350838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D2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Perpustakaan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UT, Apr 1999</a:t>
            </a:r>
          </a:p>
          <a:p>
            <a:pPr marL="350838" marR="0" lvl="0" indent="-350838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</a:t>
            </a:r>
            <a:r>
              <a:rPr kumimoji="0" lang="id-ID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id-ID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erpustakaan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UWK Surabaya</a:t>
            </a:r>
            <a:r>
              <a:rPr kumimoji="0" lang="id-ID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Des 2002</a:t>
            </a:r>
          </a:p>
          <a:p>
            <a:pPr marL="350838" marR="0" lvl="0" indent="-350838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S2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Studi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Media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Komunikasi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Unair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id-ID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200</a:t>
            </a:r>
            <a:r>
              <a:rPr kumimoji="0" lang="id-ID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r>
          </a:p>
          <a:p>
            <a:pPr marL="350838" marR="0" lvl="0" indent="-350838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0838" marR="0" lvl="0" indent="-350838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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id-ID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081 </a:t>
            </a:r>
            <a:r>
              <a:rPr kumimoji="0" lang="id-ID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711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667</a:t>
            </a:r>
            <a:endParaRPr kumimoji="0" lang="id-ID" sz="2000" b="1" i="0" u="none" strike="noStrike" kern="1200" cap="none" spc="0" normalizeH="0" baseline="0" noProof="0" dirty="0" smtClean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0838" marR="0" lvl="0" indent="-350838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d-ID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Email </a:t>
            </a:r>
            <a:r>
              <a:rPr kumimoji="0" lang="id-ID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6"/>
              </a:rPr>
              <a:t>sujarwo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7"/>
              </a:rPr>
              <a:t>18</a:t>
            </a:r>
            <a:r>
              <a:rPr kumimoji="0" lang="id-ID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7"/>
              </a:rPr>
              <a:t>@y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7"/>
              </a:rPr>
              <a:t>mail</a:t>
            </a:r>
            <a:r>
              <a:rPr kumimoji="0" lang="id-ID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7"/>
              </a:rPr>
              <a:t>.co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7"/>
              </a:rPr>
              <a:t>m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0838" marR="0" lvl="0" indent="-350838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  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6"/>
              </a:rPr>
              <a:t>sujarwosiwho@gmail.com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676400" y="228600"/>
            <a:ext cx="4854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3600" dirty="0" err="1">
                <a:latin typeface="Times New Roman" pitchFamily="18" charset="0"/>
              </a:rPr>
              <a:t>Assalamu</a:t>
            </a:r>
            <a:r>
              <a:rPr lang="en-US" sz="3600" dirty="0">
                <a:latin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</a:rPr>
              <a:t>alaikum</a:t>
            </a:r>
            <a:r>
              <a:rPr lang="en-US" sz="3600" dirty="0">
                <a:latin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</a:rPr>
              <a:t>wr</a:t>
            </a:r>
            <a:r>
              <a:rPr lang="en-US" sz="3600" dirty="0">
                <a:latin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</a:rPr>
              <a:t>wb</a:t>
            </a:r>
            <a:endParaRPr lang="en-US" sz="36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152400" y="4972280"/>
            <a:ext cx="6019800" cy="1885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990600" y="152400"/>
            <a:ext cx="5334000" cy="990600"/>
          </a:xfrm>
        </p:spPr>
        <p:txBody>
          <a:bodyPr/>
          <a:lstStyle/>
          <a:p>
            <a:pPr>
              <a:defRPr/>
            </a:pP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Teknologi Informasi?</a:t>
            </a:r>
            <a:endParaRPr lang="id-ID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33400" y="990600"/>
            <a:ext cx="83058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lvl="1" indent="-457200">
              <a:buFont typeface="Wingdings" pitchFamily="2" charset="2"/>
              <a:buChar char="§"/>
            </a:pPr>
            <a:r>
              <a:rPr lang="en-US" sz="2400" dirty="0" err="1" smtClean="0"/>
              <a:t>Teknologi</a:t>
            </a:r>
            <a:r>
              <a:rPr lang="en-US" sz="2400" dirty="0" smtClean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(TI</a:t>
            </a:r>
            <a:r>
              <a:rPr lang="en-US" sz="2400" dirty="0" smtClean="0"/>
              <a:t>)</a:t>
            </a:r>
            <a:r>
              <a:rPr lang="id-ID" sz="2400" dirty="0" smtClean="0"/>
              <a:t> adalah </a:t>
            </a:r>
            <a:r>
              <a:rPr lang="id-ID" sz="2400" dirty="0"/>
              <a:t>hasil rekayasa manusia terhadap proses </a:t>
            </a:r>
            <a:r>
              <a:rPr lang="id-ID" sz="2400" dirty="0" smtClean="0"/>
              <a:t>penyampaian informasi </a:t>
            </a:r>
            <a:r>
              <a:rPr lang="id-ID" sz="2400" dirty="0"/>
              <a:t>dari pengirim ke penerima sehingga informasi akan lebih cepat dan lebih </a:t>
            </a:r>
            <a:r>
              <a:rPr lang="id-ID" sz="2400" dirty="0" smtClean="0"/>
              <a:t>luas sebarannya</a:t>
            </a:r>
            <a:r>
              <a:rPr lang="id-ID" sz="2400" dirty="0"/>
              <a:t>, serta lebih lama penyimpanannya. </a:t>
            </a:r>
            <a:endParaRPr lang="id-ID" sz="2400" dirty="0" smtClean="0"/>
          </a:p>
          <a:p>
            <a:pPr lvl="1" indent="-457200">
              <a:buFont typeface="Wingdings" pitchFamily="2" charset="2"/>
              <a:buChar char="§"/>
            </a:pPr>
            <a:r>
              <a:rPr lang="id-ID" sz="2400" dirty="0" smtClean="0"/>
              <a:t>Pengertian </a:t>
            </a:r>
            <a:r>
              <a:rPr lang="id-ID" sz="2400" dirty="0"/>
              <a:t>lain dari Tl </a:t>
            </a:r>
            <a:r>
              <a:rPr lang="id-ID" sz="2400" dirty="0" smtClean="0"/>
              <a:t>: penyimpanan </a:t>
            </a:r>
            <a:r>
              <a:rPr lang="id-ID" sz="2400" dirty="0"/>
              <a:t>perangkat keras </a:t>
            </a:r>
            <a:r>
              <a:rPr lang="id-ID" sz="2400" i="1" dirty="0"/>
              <a:t>(hardware) dan peranti lunak (software) yang </a:t>
            </a:r>
            <a:r>
              <a:rPr lang="id-ID" sz="2400" i="1" dirty="0" smtClean="0"/>
              <a:t>digunakan </a:t>
            </a:r>
            <a:r>
              <a:rPr lang="id-ID" sz="2400" dirty="0" smtClean="0"/>
              <a:t>untuk </a:t>
            </a:r>
            <a:r>
              <a:rPr lang="id-ID" sz="2400" dirty="0"/>
              <a:t>penyimpanan </a:t>
            </a:r>
            <a:r>
              <a:rPr lang="id-ID" sz="2400" i="1" dirty="0"/>
              <a:t>(store</a:t>
            </a:r>
            <a:r>
              <a:rPr lang="id-ID" sz="2400" i="1" dirty="0" smtClean="0"/>
              <a:t>), penemuan </a:t>
            </a:r>
            <a:r>
              <a:rPr lang="id-ID" sz="2400" i="1" dirty="0"/>
              <a:t>kembali (retrieve), dan memanfaatkan (use</a:t>
            </a:r>
            <a:r>
              <a:rPr lang="id-ID" sz="2400" i="1" dirty="0" smtClean="0"/>
              <a:t>) </a:t>
            </a:r>
            <a:r>
              <a:rPr lang="id-ID" sz="2400" dirty="0" smtClean="0"/>
              <a:t>informasi.</a:t>
            </a:r>
          </a:p>
          <a:p>
            <a:pPr lvl="1" indent="-457200">
              <a:buFont typeface="Wingdings" pitchFamily="2" charset="2"/>
              <a:buChar char="§"/>
            </a:pPr>
            <a:r>
              <a:rPr lang="id-ID" sz="2400" dirty="0"/>
              <a:t>P</a:t>
            </a:r>
            <a:r>
              <a:rPr lang="id-ID" sz="2400" dirty="0" smtClean="0"/>
              <a:t>enanganan </a:t>
            </a:r>
            <a:r>
              <a:rPr lang="id-ID" sz="2400" dirty="0"/>
              <a:t>koleksi </a:t>
            </a:r>
            <a:r>
              <a:rPr lang="id-ID" sz="2400" dirty="0" smtClean="0"/>
              <a:t>menjadi lebih </a:t>
            </a:r>
            <a:r>
              <a:rPr lang="id-ID" sz="2400" dirty="0"/>
              <a:t>mudah. </a:t>
            </a:r>
            <a:endParaRPr lang="id-ID" sz="2400" dirty="0" smtClean="0"/>
          </a:p>
          <a:p>
            <a:pPr lvl="1" indent="-457200">
              <a:buFont typeface="Wingdings" pitchFamily="2" charset="2"/>
              <a:buChar char="§"/>
            </a:pPr>
            <a:r>
              <a:rPr lang="id-ID" sz="2400" dirty="0" smtClean="0"/>
              <a:t>Perpustakaan </a:t>
            </a:r>
            <a:r>
              <a:rPr lang="id-ID" sz="2400" dirty="0"/>
              <a:t>tidak memerlukan banyak rak buku untuk menampung </a:t>
            </a:r>
            <a:r>
              <a:rPr lang="id-ID" sz="2400" dirty="0" smtClean="0"/>
              <a:t>koleksi.</a:t>
            </a:r>
          </a:p>
          <a:p>
            <a:pPr lvl="1" indent="-457200">
              <a:buFont typeface="Wingdings" pitchFamily="2" charset="2"/>
              <a:buChar char="§"/>
            </a:pPr>
            <a:r>
              <a:rPr lang="id-ID" sz="2400" dirty="0" smtClean="0"/>
              <a:t>Hampir </a:t>
            </a:r>
            <a:r>
              <a:rPr lang="id-ID" sz="2400" dirty="0"/>
              <a:t>semua koleksi perpustakaan </a:t>
            </a:r>
            <a:r>
              <a:rPr lang="id-ID" sz="2400" dirty="0" smtClean="0"/>
              <a:t>yang </a:t>
            </a:r>
            <a:r>
              <a:rPr lang="nn-NO" sz="2400" dirty="0" smtClean="0"/>
              <a:t>tercetak</a:t>
            </a:r>
            <a:r>
              <a:rPr lang="id-ID" sz="2400" dirty="0" smtClean="0"/>
              <a:t> </a:t>
            </a:r>
            <a:r>
              <a:rPr lang="nn-NO" sz="2400" dirty="0" smtClean="0"/>
              <a:t>dapat </a:t>
            </a:r>
            <a:r>
              <a:rPr lang="nn-NO" sz="2400" dirty="0"/>
              <a:t>diubah menjadi koleksi perpustakaan digital.</a:t>
            </a:r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152400" y="4972280"/>
            <a:ext cx="6019800" cy="1885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990600" y="152400"/>
            <a:ext cx="5334000" cy="990600"/>
          </a:xfrm>
        </p:spPr>
        <p:txBody>
          <a:bodyPr/>
          <a:lstStyle/>
          <a:p>
            <a:pPr>
              <a:defRPr/>
            </a:pP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Apa itu E-book?</a:t>
            </a:r>
            <a:endParaRPr lang="id-ID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33400" y="990600"/>
            <a:ext cx="83058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lvl="1" indent="-457200">
              <a:buFont typeface="Wingdings" pitchFamily="2" charset="2"/>
              <a:buChar char="§"/>
            </a:pPr>
            <a:r>
              <a:rPr lang="id-ID" sz="2800" dirty="0" smtClean="0"/>
              <a:t>E-book = electronic </a:t>
            </a:r>
            <a:r>
              <a:rPr lang="id-ID" sz="2800" dirty="0"/>
              <a:t>book / buku digital</a:t>
            </a:r>
            <a:r>
              <a:rPr lang="id-ID" sz="2800" dirty="0" smtClean="0"/>
              <a:t>.</a:t>
            </a:r>
          </a:p>
          <a:p>
            <a:pPr lvl="1" indent="-457200">
              <a:buFont typeface="Wingdings" pitchFamily="2" charset="2"/>
              <a:buChar char="§"/>
            </a:pPr>
            <a:r>
              <a:rPr lang="id-ID" sz="2800" dirty="0" smtClean="0"/>
              <a:t>Buku </a:t>
            </a:r>
            <a:r>
              <a:rPr lang="id-ID" sz="2800" dirty="0"/>
              <a:t>digital tidak berbentuk fisik seperti buku pada umumnya</a:t>
            </a:r>
            <a:r>
              <a:rPr lang="id-ID" sz="2800" dirty="0" smtClean="0"/>
              <a:t>.</a:t>
            </a:r>
          </a:p>
          <a:p>
            <a:pPr lvl="1" indent="-457200">
              <a:buFont typeface="Wingdings" pitchFamily="2" charset="2"/>
              <a:buChar char="§"/>
            </a:pPr>
            <a:r>
              <a:rPr lang="id-ID" sz="2800" dirty="0" smtClean="0"/>
              <a:t>Berupa </a:t>
            </a:r>
            <a:r>
              <a:rPr lang="id-ID" sz="2800" dirty="0"/>
              <a:t>teks atau gambar yang berbentuk media digital </a:t>
            </a:r>
            <a:endParaRPr lang="id-ID" sz="2800" dirty="0" smtClean="0"/>
          </a:p>
          <a:p>
            <a:pPr lvl="1" indent="-457200">
              <a:buFont typeface="Wingdings" pitchFamily="2" charset="2"/>
              <a:buChar char="§"/>
            </a:pPr>
            <a:r>
              <a:rPr lang="id-ID" sz="2800" dirty="0" smtClean="0"/>
              <a:t>Kadang-kadang </a:t>
            </a:r>
            <a:r>
              <a:rPr lang="id-ID" sz="2800" dirty="0"/>
              <a:t>dilindungi dengan hak cipta digital </a:t>
            </a:r>
            <a:endParaRPr lang="id-ID" sz="2800" dirty="0" smtClean="0"/>
          </a:p>
          <a:p>
            <a:pPr lvl="1" indent="-457200">
              <a:buFont typeface="Wingdings" pitchFamily="2" charset="2"/>
              <a:buChar char="§"/>
            </a:pPr>
            <a:r>
              <a:rPr lang="id-ID" sz="2800" dirty="0" smtClean="0"/>
              <a:t>Ebook </a:t>
            </a:r>
            <a:r>
              <a:rPr lang="id-ID" sz="2800" dirty="0"/>
              <a:t>berbentuk file digital yang bisa dibuka dan dibaca melalui perangkat yang mendukungnya. </a:t>
            </a:r>
          </a:p>
          <a:p>
            <a:pPr lvl="1" indent="-457200">
              <a:buFont typeface="Wingdings" pitchFamily="2" charset="2"/>
              <a:buChar char="§"/>
            </a:pPr>
            <a:r>
              <a:rPr lang="id-ID" sz="2800" dirty="0" smtClean="0"/>
              <a:t>Perangkat </a:t>
            </a:r>
            <a:r>
              <a:rPr lang="id-ID" sz="2800" dirty="0"/>
              <a:t>tersebut seperti PC, laptop, smartphone, tablet atau ebook reader seperti Kindle</a:t>
            </a:r>
            <a:r>
              <a:rPr lang="id-ID" sz="2800" dirty="0" smtClean="0"/>
              <a:t>. </a:t>
            </a:r>
            <a:endParaRPr lang="id-ID" sz="2800" dirty="0"/>
          </a:p>
          <a:p>
            <a:r>
              <a:rPr lang="id-ID" sz="2800" dirty="0" smtClean="0"/>
              <a:t> .</a:t>
            </a:r>
            <a:endParaRPr lang="id-ID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152400" y="4972280"/>
            <a:ext cx="6019800" cy="1885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990600" y="304800"/>
            <a:ext cx="4876800" cy="609600"/>
          </a:xfrm>
        </p:spPr>
        <p:txBody>
          <a:bodyPr/>
          <a:lstStyle/>
          <a:p>
            <a:pPr>
              <a:defRPr/>
            </a:pP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Apa itu E-book?</a:t>
            </a:r>
            <a:endParaRPr lang="id-ID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762000" y="1219200"/>
            <a:ext cx="77724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lvl="1" indent="-457200">
              <a:buFont typeface="Wingdings" pitchFamily="2" charset="2"/>
              <a:buChar char="§"/>
            </a:pPr>
            <a:r>
              <a:rPr lang="id-ID" sz="2400" dirty="0" smtClean="0"/>
              <a:t>Format </a:t>
            </a:r>
            <a:r>
              <a:rPr lang="id-ID" sz="2400" dirty="0"/>
              <a:t>dari file ebook </a:t>
            </a:r>
            <a:r>
              <a:rPr lang="id-ID" sz="2400" dirty="0" smtClean="0"/>
              <a:t>: ePUB</a:t>
            </a:r>
            <a:r>
              <a:rPr lang="id-ID" sz="2400" dirty="0"/>
              <a:t>, DJVU, CHM, PDF, dan PRC. </a:t>
            </a:r>
            <a:endParaRPr lang="id-ID" sz="2400" dirty="0" smtClean="0"/>
          </a:p>
          <a:p>
            <a:pPr lvl="1" indent="-457200">
              <a:buFont typeface="Wingdings" pitchFamily="2" charset="2"/>
              <a:buChar char="§"/>
            </a:pPr>
            <a:r>
              <a:rPr lang="id-ID" sz="2400" dirty="0" smtClean="0"/>
              <a:t>Masing-masing </a:t>
            </a:r>
            <a:r>
              <a:rPr lang="id-ID" sz="2400" dirty="0"/>
              <a:t>format mempunyai aplikasi </a:t>
            </a:r>
            <a:r>
              <a:rPr lang="id-ID" sz="2400" dirty="0" smtClean="0"/>
              <a:t>tersendiri </a:t>
            </a:r>
            <a:r>
              <a:rPr lang="id-ID" sz="2400" dirty="0"/>
              <a:t>untuk membukanya. Sehingga apabila kita ingin membuat ebook, maka hal pertama yang akan kita lakukan adalah memutuskan format ebooknya seperti </a:t>
            </a:r>
            <a:r>
              <a:rPr lang="id-ID" sz="2400" dirty="0" smtClean="0"/>
              <a:t>apa.</a:t>
            </a:r>
            <a:endParaRPr lang="id-ID" sz="2400" dirty="0"/>
          </a:p>
          <a:p>
            <a:pPr lvl="1" indent="-457200">
              <a:buFont typeface="Wingdings" pitchFamily="2" charset="2"/>
              <a:buChar char="§"/>
            </a:pPr>
            <a:r>
              <a:rPr lang="id-ID" sz="2400" dirty="0" smtClean="0"/>
              <a:t>ebook </a:t>
            </a:r>
            <a:r>
              <a:rPr lang="id-ID" sz="2400" dirty="0"/>
              <a:t>dengan format PDF adalah yang paling banyak disukai. Sebab cara membuatnya super mudah dan hasilnya juga menarik serta tampilannya enak untuk dibaca.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228600" y="838200"/>
            <a:ext cx="7543800" cy="707886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40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Manfaat </a:t>
            </a:r>
            <a:r>
              <a:rPr lang="id-ID" sz="40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Buku </a:t>
            </a:r>
            <a:r>
              <a:rPr lang="id-ID" sz="40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Elektronik</a:t>
            </a:r>
            <a:endParaRPr lang="en-A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4972280"/>
            <a:ext cx="6019800" cy="1885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33400" y="1524000"/>
            <a:ext cx="8382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>
            <a:spAutoFit/>
          </a:bodyPr>
          <a:lstStyle/>
          <a:p>
            <a:pPr marL="396875" lvl="3" indent="-336550">
              <a:buFontTx/>
              <a:buAutoNum type="alphaLcPeriod"/>
              <a:defRPr/>
            </a:pPr>
            <a:r>
              <a:rPr lang="id-ID" sz="2400" dirty="0"/>
              <a:t>dapat disimpan dalam penyimpan data </a:t>
            </a:r>
            <a:r>
              <a:rPr lang="id-ID" sz="2400" i="1" dirty="0"/>
              <a:t>(harddisk, </a:t>
            </a:r>
            <a:r>
              <a:rPr lang="id-ID" sz="2400" dirty="0"/>
              <a:t>CD-ROM, </a:t>
            </a:r>
            <a:r>
              <a:rPr lang="id-ID" sz="2400" dirty="0" smtClean="0"/>
              <a:t>DVD), Ukuran </a:t>
            </a:r>
            <a:r>
              <a:rPr lang="id-ID" sz="2400" dirty="0"/>
              <a:t>fisik </a:t>
            </a:r>
            <a:r>
              <a:rPr lang="id-ID" sz="2400" dirty="0" smtClean="0"/>
              <a:t>kecil, puluhan</a:t>
            </a:r>
            <a:r>
              <a:rPr lang="id-ID" sz="2400" dirty="0"/>
              <a:t>, bahkan ratusan, buku dapat disimpan dalam sebuah DVD sehingga tidak </a:t>
            </a:r>
            <a:r>
              <a:rPr lang="id-ID" sz="2400" dirty="0" smtClean="0"/>
              <a:t>memakan </a:t>
            </a:r>
            <a:r>
              <a:rPr lang="id-ID" sz="2400" dirty="0"/>
              <a:t>banyak </a:t>
            </a:r>
            <a:r>
              <a:rPr lang="id-ID" sz="2400" dirty="0" smtClean="0"/>
              <a:t>tempat</a:t>
            </a:r>
          </a:p>
          <a:p>
            <a:pPr marL="396875" lvl="3" indent="-336550">
              <a:buFontTx/>
              <a:buAutoNum type="alphaLcPeriod"/>
              <a:defRPr/>
            </a:pPr>
            <a:r>
              <a:rPr lang="id-ID" sz="2400" dirty="0"/>
              <a:t>Mudah dibawa, Beberapa buku dalam format digital dapat dibawa dengan mudah, </a:t>
            </a:r>
            <a:r>
              <a:rPr lang="id-ID" sz="2400" dirty="0" smtClean="0"/>
              <a:t> </a:t>
            </a:r>
          </a:p>
          <a:p>
            <a:pPr marL="396875" lvl="3" indent="-336550">
              <a:buFontTx/>
              <a:buAutoNum type="alphaLcPeriod"/>
              <a:defRPr/>
            </a:pPr>
            <a:r>
              <a:rPr lang="id-ID" sz="2400" dirty="0"/>
              <a:t>Dapat bertahan sepanjang masa dengan kualitas yang tidak berubah. </a:t>
            </a:r>
            <a:r>
              <a:rPr lang="id-ID" sz="2400" dirty="0" smtClean="0"/>
              <a:t>Tidak </a:t>
            </a:r>
            <a:r>
              <a:rPr lang="id-ID" sz="2400" dirty="0"/>
              <a:t>lapuk layaknya buku biasa. Format digital dari buku elektronik mudah diproses. lsi dari buku elektronik dapat dilacak, dicari dengan mudah dan cepat</a:t>
            </a:r>
            <a:r>
              <a:rPr lang="id-ID" sz="2400" dirty="0" smtClean="0"/>
              <a:t>.. </a:t>
            </a:r>
          </a:p>
          <a:p>
            <a:pPr marL="396875" lvl="3" indent="-336550">
              <a:buFontTx/>
              <a:buAutoNum type="alphaLcPeriod"/>
              <a:defRPr/>
            </a:pPr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228600" y="838200"/>
            <a:ext cx="7543800" cy="707886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40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Manfaat </a:t>
            </a:r>
            <a:r>
              <a:rPr lang="id-ID" sz="40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Buku </a:t>
            </a:r>
            <a:r>
              <a:rPr lang="id-ID" sz="40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Elektronik</a:t>
            </a:r>
            <a:endParaRPr lang="en-A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4972280"/>
            <a:ext cx="6019800" cy="1885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33400" y="1524000"/>
            <a:ext cx="8382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>
            <a:spAutoFit/>
          </a:bodyPr>
          <a:lstStyle/>
          <a:p>
            <a:pPr marL="517525" lvl="3" indent="-457200">
              <a:buFont typeface="+mj-lt"/>
              <a:buAutoNum type="alphaLcPeriod" startAt="4"/>
              <a:defRPr/>
            </a:pPr>
            <a:r>
              <a:rPr lang="id-ID" sz="2400" dirty="0" smtClean="0"/>
              <a:t>Dapat </a:t>
            </a:r>
            <a:r>
              <a:rPr lang="id-ID" sz="2400" dirty="0"/>
              <a:t>dimanfaatkan oleh orang yang tidak dapat </a:t>
            </a:r>
            <a:r>
              <a:rPr lang="id-ID" sz="2400" dirty="0" smtClean="0"/>
              <a:t>membaca, </a:t>
            </a:r>
            <a:r>
              <a:rPr lang="id-ID" sz="2400" dirty="0"/>
              <a:t>karena format buku elektronik dapat diproses oleh komputer menjadi </a:t>
            </a:r>
            <a:r>
              <a:rPr lang="id-ID" sz="2400" dirty="0" smtClean="0"/>
              <a:t>suara.</a:t>
            </a:r>
          </a:p>
          <a:p>
            <a:pPr marL="517525" lvl="3" indent="-457200">
              <a:buFont typeface="+mj-lt"/>
              <a:buAutoNum type="alphaLcPeriod" startAt="4"/>
              <a:defRPr/>
            </a:pPr>
            <a:r>
              <a:rPr lang="id-ID" sz="2400" dirty="0" smtClean="0"/>
              <a:t>Mudah </a:t>
            </a:r>
            <a:r>
              <a:rPr lang="id-ID" sz="2400" dirty="0"/>
              <a:t>dan murah untuk penggandaan (duplikasi). Penggandaan buku elektronik sangat murah, sementara untuk mencetak ribuan buku membutuhkan biaya yang sangat mahal.  </a:t>
            </a:r>
            <a:endParaRPr lang="id-ID" sz="2400" dirty="0" smtClean="0"/>
          </a:p>
          <a:p>
            <a:pPr marL="517525" lvl="3" indent="-457200">
              <a:buFont typeface="+mj-lt"/>
              <a:buAutoNum type="alphaLcPeriod" startAt="4"/>
              <a:defRPr/>
            </a:pPr>
            <a:r>
              <a:rPr lang="id-ID" sz="2400" dirty="0" smtClean="0"/>
              <a:t>Mudah </a:t>
            </a:r>
            <a:r>
              <a:rPr lang="id-ID" sz="2400" dirty="0"/>
              <a:t>didistribusikan. Pendistribusian dapat menggunakan media elektronik seperti internet. </a:t>
            </a:r>
            <a:r>
              <a:rPr lang="id-ID" sz="2400" dirty="0" smtClean="0"/>
              <a:t>Isi buku </a:t>
            </a:r>
            <a:r>
              <a:rPr lang="id-ID" sz="2400" dirty="0"/>
              <a:t>langsung dapat dibaca sekarang juga</a:t>
            </a:r>
            <a:r>
              <a:rPr lang="id-ID" sz="2400" dirty="0" smtClean="0"/>
              <a:t>.</a:t>
            </a:r>
            <a:endParaRPr lang="sv-SE" altLang="zh-CN" sz="2400" b="1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228600" y="838200"/>
            <a:ext cx="7924800" cy="584775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32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Jenis-jenis Buku </a:t>
            </a:r>
            <a:r>
              <a:rPr lang="id-ID" sz="32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Elektronik</a:t>
            </a:r>
            <a:endParaRPr lang="id-ID" sz="3200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62000" y="1676400"/>
            <a:ext cx="7772400" cy="362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>
            <a:spAutoFit/>
          </a:bodyPr>
          <a:lstStyle/>
          <a:p>
            <a:pPr marL="784225" lvl="3" indent="-514350" eaLnBrk="0" hangingPunct="0">
              <a:spcBef>
                <a:spcPct val="20000"/>
              </a:spcBef>
              <a:buFont typeface="Arial" charset="0"/>
              <a:buAutoNum type="arabicPeriod"/>
              <a:defRPr/>
            </a:pPr>
            <a:r>
              <a:rPr lang="id-ID" sz="2800" b="1" i="1" dirty="0" smtClean="0">
                <a:latin typeface="Palatino Linotype" pitchFamily="18" charset="0"/>
              </a:rPr>
              <a:t>Flat e-Books</a:t>
            </a:r>
          </a:p>
          <a:p>
            <a:pPr marL="784225" lvl="3" indent="-514350" eaLnBrk="0" hangingPunct="0">
              <a:spcBef>
                <a:spcPct val="20000"/>
              </a:spcBef>
              <a:buFont typeface="Arial" charset="0"/>
              <a:buAutoNum type="arabicPeriod"/>
              <a:defRPr/>
            </a:pPr>
            <a:r>
              <a:rPr lang="id-ID" sz="2800" b="1" dirty="0">
                <a:latin typeface="Palatino Linotype" pitchFamily="18" charset="0"/>
              </a:rPr>
              <a:t>Embedded media </a:t>
            </a:r>
            <a:r>
              <a:rPr lang="id-ID" sz="2800" b="1" i="1" dirty="0" smtClean="0">
                <a:latin typeface="Palatino Linotype" pitchFamily="18" charset="0"/>
              </a:rPr>
              <a:t>e-Books</a:t>
            </a:r>
          </a:p>
          <a:p>
            <a:pPr marL="784225" lvl="3" indent="-514350" eaLnBrk="0" hangingPunct="0">
              <a:spcBef>
                <a:spcPct val="20000"/>
              </a:spcBef>
              <a:buFont typeface="Arial" charset="0"/>
              <a:buAutoNum type="arabicPeriod"/>
              <a:defRPr/>
            </a:pPr>
            <a:r>
              <a:rPr lang="id-ID" sz="2800" b="1" dirty="0" smtClean="0">
                <a:latin typeface="Palatino Linotype" pitchFamily="18" charset="0"/>
              </a:rPr>
              <a:t>ePub</a:t>
            </a:r>
            <a:endParaRPr lang="id-ID" sz="2800" b="1" dirty="0">
              <a:latin typeface="Palatino Linotype" pitchFamily="18" charset="0"/>
            </a:endParaRPr>
          </a:p>
          <a:p>
            <a:pPr marL="784225" lvl="3" indent="-514350" eaLnBrk="0" hangingPunct="0">
              <a:spcBef>
                <a:spcPct val="20000"/>
              </a:spcBef>
              <a:buFont typeface="Arial" charset="0"/>
              <a:buAutoNum type="arabicPeriod"/>
              <a:defRPr/>
            </a:pPr>
            <a:r>
              <a:rPr lang="id-ID" sz="2800" b="1" dirty="0" smtClean="0">
                <a:latin typeface="Palatino Linotype" pitchFamily="18" charset="0"/>
              </a:rPr>
              <a:t>Kindie</a:t>
            </a:r>
          </a:p>
          <a:p>
            <a:pPr marL="784225" lvl="3" indent="-514350" eaLnBrk="0" hangingPunct="0">
              <a:spcBef>
                <a:spcPct val="20000"/>
              </a:spcBef>
              <a:buFont typeface="Arial" charset="0"/>
              <a:buAutoNum type="arabicPeriod"/>
              <a:defRPr/>
            </a:pPr>
            <a:r>
              <a:rPr lang="id-ID" sz="2800" b="1" dirty="0">
                <a:latin typeface="Palatino Linotype" pitchFamily="18" charset="0"/>
              </a:rPr>
              <a:t>PDF </a:t>
            </a:r>
            <a:r>
              <a:rPr lang="id-ID" sz="2800" b="1" i="1" dirty="0">
                <a:latin typeface="Palatino Linotype" pitchFamily="18" charset="0"/>
              </a:rPr>
              <a:t>(Portable Document Format</a:t>
            </a:r>
            <a:r>
              <a:rPr lang="id-ID" sz="2800" b="1" i="1" dirty="0" smtClean="0">
                <a:latin typeface="Palatino Linotype" pitchFamily="18" charset="0"/>
              </a:rPr>
              <a:t>)</a:t>
            </a:r>
          </a:p>
          <a:p>
            <a:pPr marL="784225" lvl="3" indent="-514350" eaLnBrk="0" hangingPunct="0">
              <a:spcBef>
                <a:spcPct val="20000"/>
              </a:spcBef>
              <a:buFont typeface="Arial" charset="0"/>
              <a:buAutoNum type="arabicPeriod"/>
              <a:defRPr/>
            </a:pPr>
            <a:r>
              <a:rPr lang="id-ID" sz="2800" b="1" i="1" dirty="0" smtClean="0">
                <a:latin typeface="Palatino Linotype" pitchFamily="18" charset="0"/>
              </a:rPr>
              <a:t>Palm</a:t>
            </a:r>
          </a:p>
          <a:p>
            <a:pPr marL="784225" lvl="3" indent="-514350" eaLnBrk="0" hangingPunct="0">
              <a:spcBef>
                <a:spcPct val="20000"/>
              </a:spcBef>
              <a:buFont typeface="Arial" charset="0"/>
              <a:buAutoNum type="arabicPeriod"/>
              <a:defRPr/>
            </a:pPr>
            <a:r>
              <a:rPr lang="id-ID" sz="2800" b="1" i="1" dirty="0">
                <a:latin typeface="Palatino Linotype" pitchFamily="18" charset="0"/>
              </a:rPr>
              <a:t>iBook</a:t>
            </a:r>
            <a:endParaRPr lang="en-US" altLang="zh-CN" sz="2800" b="1" dirty="0">
              <a:latin typeface="Palatino Linotype" pitchFamily="18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228600" y="685800"/>
            <a:ext cx="6934200" cy="646331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d-ID" sz="36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Media untuk Pembuatan </a:t>
            </a:r>
            <a:endParaRPr lang="en-AU" sz="36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28600" y="1371600"/>
            <a:ext cx="8763000" cy="512755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0"/>
                </a:schemeClr>
              </a:gs>
              <a:gs pos="93000">
                <a:schemeClr val="accent1">
                  <a:shade val="67500"/>
                  <a:satMod val="115000"/>
                  <a:alpha val="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r="100000" b="100000"/>
            </a:path>
            <a:tileRect l="-100000" t="-100000"/>
          </a:gradFill>
          <a:ln w="9525">
            <a:noFill/>
            <a:miter lim="800000"/>
            <a:headEnd/>
            <a:tailEnd/>
          </a:ln>
        </p:spPr>
        <p:txBody>
          <a:bodyPr lIns="0">
            <a:spAutoFit/>
          </a:bodyPr>
          <a:lstStyle/>
          <a:p>
            <a:pPr marL="719138" lvl="3" indent="-719138" eaLnBrk="0" hangingPunct="0">
              <a:spcBef>
                <a:spcPct val="20000"/>
              </a:spcBef>
              <a:defRPr/>
            </a:pPr>
            <a:r>
              <a:rPr lang="id-ID" altLang="zh-CN" sz="2800" b="1" dirty="0" smtClean="0">
                <a:latin typeface="+mn-lt"/>
                <a:cs typeface="+mn-cs"/>
              </a:rPr>
              <a:t>1. </a:t>
            </a:r>
            <a:r>
              <a:rPr lang="id-ID" sz="2800" b="1" dirty="0" smtClean="0"/>
              <a:t>FlippingBook </a:t>
            </a:r>
            <a:r>
              <a:rPr lang="id-ID" sz="2800" b="1" dirty="0"/>
              <a:t>PDF Publisher</a:t>
            </a:r>
            <a:endParaRPr lang="id-ID" sz="2800" dirty="0"/>
          </a:p>
          <a:p>
            <a:pPr marL="539750" lvl="3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id-ID" dirty="0"/>
              <a:t>alat profesional untuk membuat publikasi digital yang realistis dengan efek membalik halaman </a:t>
            </a:r>
            <a:r>
              <a:rPr lang="id-ID" i="1" dirty="0"/>
              <a:t>(Flip), </a:t>
            </a:r>
            <a:r>
              <a:rPr lang="id-ID" dirty="0"/>
              <a:t>dapat dilihat pada perangkat apapun </a:t>
            </a:r>
            <a:r>
              <a:rPr lang="id-ID" i="1" dirty="0"/>
              <a:t>(PC, Mac, iPad, iPhone, Android), </a:t>
            </a:r>
            <a:r>
              <a:rPr lang="id-ID" dirty="0"/>
              <a:t>tersedia untuk menyimpan pada CD/DVD, berbagi melalui </a:t>
            </a:r>
            <a:r>
              <a:rPr lang="id-ID" i="1" dirty="0"/>
              <a:t>email, embedding </a:t>
            </a:r>
            <a:r>
              <a:rPr lang="id-ID" dirty="0"/>
              <a:t>ke dalam situs web </a:t>
            </a:r>
            <a:r>
              <a:rPr lang="id-ID" i="1" dirty="0"/>
              <a:t>(website) </a:t>
            </a:r>
            <a:r>
              <a:rPr lang="id-ID" dirty="0"/>
              <a:t>dan jaringan sosial. </a:t>
            </a:r>
            <a:r>
              <a:rPr lang="id-ID" i="1" dirty="0"/>
              <a:t>FlippingBook Publisher </a:t>
            </a:r>
            <a:r>
              <a:rPr lang="id-ID" dirty="0"/>
              <a:t>dapat menjadi cara terbaik untuk mewakili katalog produk di situs Anda. </a:t>
            </a:r>
            <a:r>
              <a:rPr lang="id-ID" dirty="0" smtClean="0"/>
              <a:t>Desain </a:t>
            </a:r>
            <a:r>
              <a:rPr lang="id-ID" dirty="0"/>
              <a:t>menakjubkan, cepat, dan nyaman </a:t>
            </a:r>
            <a:r>
              <a:rPr lang="id-ID" dirty="0" smtClean="0"/>
              <a:t>bekerja </a:t>
            </a:r>
            <a:r>
              <a:rPr lang="id-ID" dirty="0"/>
              <a:t>membuat menarik </a:t>
            </a:r>
            <a:r>
              <a:rPr lang="id-ID" dirty="0" smtClean="0"/>
              <a:t>pembaca.</a:t>
            </a:r>
            <a:endParaRPr lang="id-ID" altLang="zh-CN" dirty="0">
              <a:latin typeface="+mn-lt"/>
              <a:cs typeface="+mn-cs"/>
            </a:endParaRPr>
          </a:p>
          <a:p>
            <a:r>
              <a:rPr lang="id-ID" altLang="zh-CN" sz="2800" b="1" dirty="0">
                <a:latin typeface="+mn-lt"/>
                <a:cs typeface="+mn-cs"/>
              </a:rPr>
              <a:t>2. </a:t>
            </a:r>
            <a:r>
              <a:rPr lang="id-ID" sz="2800" b="1" dirty="0"/>
              <a:t>Adobe PDF </a:t>
            </a:r>
            <a:r>
              <a:rPr lang="id-ID" sz="2800" b="1" dirty="0" smtClean="0"/>
              <a:t>Professional</a:t>
            </a:r>
            <a:r>
              <a:rPr lang="id-ID" altLang="zh-CN" sz="2800" b="1" dirty="0" smtClean="0">
                <a:latin typeface="+mn-lt"/>
                <a:cs typeface="+mn-cs"/>
              </a:rPr>
              <a:t> </a:t>
            </a:r>
          </a:p>
          <a:p>
            <a:pPr marL="533400"/>
            <a:r>
              <a:rPr lang="id-ID" dirty="0" smtClean="0"/>
              <a:t>perangkat </a:t>
            </a:r>
            <a:r>
              <a:rPr lang="id-ID" dirty="0"/>
              <a:t>lunak aplikasi yang dikembangkan oleh </a:t>
            </a:r>
            <a:r>
              <a:rPr lang="id-ID" i="1" dirty="0"/>
              <a:t>Adobe Systems </a:t>
            </a:r>
            <a:r>
              <a:rPr lang="id-ID" dirty="0"/>
              <a:t>untuk melihat, membuat, memanipulasi, mencetak, dan mengelola berkas </a:t>
            </a:r>
            <a:r>
              <a:rPr lang="id-ID" dirty="0" smtClean="0"/>
              <a:t>dalam format </a:t>
            </a:r>
            <a:r>
              <a:rPr lang="id-ID" i="1" dirty="0"/>
              <a:t>Portable Document Format </a:t>
            </a:r>
            <a:r>
              <a:rPr lang="id-ID" dirty="0"/>
              <a:t>(PDF). </a:t>
            </a:r>
            <a:r>
              <a:rPr lang="id-ID" i="1" dirty="0" smtClean="0"/>
              <a:t>Adobe </a:t>
            </a:r>
            <a:r>
              <a:rPr lang="id-ID" i="1" dirty="0"/>
              <a:t>Reader </a:t>
            </a:r>
            <a:r>
              <a:rPr lang="id-ID" dirty="0"/>
              <a:t>memungkinkan pengguna untuk melihat dan mencetak berkas PDF. </a:t>
            </a:r>
            <a:r>
              <a:rPr lang="id-ID" i="1" dirty="0"/>
              <a:t>Acrobat </a:t>
            </a:r>
            <a:r>
              <a:rPr lang="id-ID" dirty="0"/>
              <a:t>dan </a:t>
            </a:r>
            <a:r>
              <a:rPr lang="id-ID" i="1" dirty="0"/>
              <a:t>Reader </a:t>
            </a:r>
            <a:r>
              <a:rPr lang="id-ID" dirty="0"/>
              <a:t>secara luas digunakan sebagai metode untuk menyajikan informasi dengan </a:t>
            </a:r>
            <a:r>
              <a:rPr lang="id-ID" i="1" dirty="0"/>
              <a:t>layout </a:t>
            </a:r>
            <a:r>
              <a:rPr lang="id-ID" dirty="0"/>
              <a:t>tetap sama dengan publikasi kertas</a:t>
            </a:r>
            <a:endParaRPr lang="en-US" altLang="zh-CN" dirty="0">
              <a:latin typeface="+mn-lt"/>
              <a:cs typeface="+mn-cs"/>
            </a:endParaRPr>
          </a:p>
          <a:p>
            <a:pPr marL="630238" lvl="3" indent="-360363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id-ID" altLang="zh-CN" sz="28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228600" y="685800"/>
            <a:ext cx="8382000" cy="646331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36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id-ID" sz="3600" b="1" i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e-Book</a:t>
            </a:r>
            <a:endParaRPr lang="en-AU" sz="36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28600" y="1447800"/>
            <a:ext cx="8610600" cy="5041380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marL="784225" lvl="3" indent="-514350" eaLnBrk="0" hangingPunct="0">
              <a:spcBef>
                <a:spcPct val="20000"/>
              </a:spcBef>
              <a:buFontTx/>
              <a:buAutoNum type="arabicPeriod"/>
              <a:defRPr/>
            </a:pPr>
            <a:r>
              <a:rPr lang="id-ID" sz="2400" b="1" dirty="0" smtClean="0"/>
              <a:t>Membuat berkas </a:t>
            </a:r>
            <a:r>
              <a:rPr lang="id-ID" sz="2400" b="1" dirty="0"/>
              <a:t>berformat </a:t>
            </a:r>
            <a:r>
              <a:rPr lang="id-ID" sz="2400" b="1" dirty="0" smtClean="0"/>
              <a:t>PDF</a:t>
            </a:r>
            <a:r>
              <a:rPr lang="id-ID" altLang="zh-CN" sz="2400" b="1" dirty="0" smtClean="0">
                <a:latin typeface="+mn-lt"/>
                <a:cs typeface="+mn-cs"/>
              </a:rPr>
              <a:t> </a:t>
            </a:r>
            <a:r>
              <a:rPr lang="en-US" sz="2400" b="1" dirty="0" err="1"/>
              <a:t>dengan</a:t>
            </a:r>
            <a:r>
              <a:rPr lang="en-US" sz="2400" b="1" dirty="0"/>
              <a:t> MS. </a:t>
            </a:r>
            <a:r>
              <a:rPr lang="en-US" sz="2400" b="1" dirty="0" smtClean="0"/>
              <a:t>Word</a:t>
            </a:r>
            <a:endParaRPr lang="en-US" sz="2800" b="1" dirty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/>
              <a:t>Buatlah tulisan yang </a:t>
            </a:r>
            <a:r>
              <a:rPr lang="id-ID" sz="2000" dirty="0" smtClean="0"/>
              <a:t>diinginkan </a:t>
            </a:r>
            <a:r>
              <a:rPr lang="id-ID" sz="2000" dirty="0"/>
              <a:t>menggunakan aplikasi MS. Word di </a:t>
            </a:r>
            <a:r>
              <a:rPr lang="id-ID" sz="2000" dirty="0" smtClean="0"/>
              <a:t>PC</a:t>
            </a:r>
            <a:endParaRPr lang="sv-SE" altLang="zh-CN" sz="2000" b="1" dirty="0">
              <a:latin typeface="+mn-lt"/>
              <a:cs typeface="+mn-cs"/>
            </a:endParaRPr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Buat cover </a:t>
            </a:r>
            <a:r>
              <a:rPr lang="id-ID" sz="2000" dirty="0"/>
              <a:t>halaman </a:t>
            </a:r>
            <a:r>
              <a:rPr lang="id-ID" sz="2000" dirty="0" smtClean="0"/>
              <a:t>awal, isi halaman tambahkan </a:t>
            </a:r>
            <a:r>
              <a:rPr lang="id-ID" sz="2000" dirty="0"/>
              <a:t>image/gambar </a:t>
            </a:r>
            <a:r>
              <a:rPr lang="id-ID" sz="2000" dirty="0" smtClean="0"/>
              <a:t>yang sesuai agar lebih manis tampilannya </a:t>
            </a:r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Selanjutnya </a:t>
            </a:r>
            <a:r>
              <a:rPr lang="id-ID" sz="2000" dirty="0"/>
              <a:t>atur layout konten ebookmu semenarik </a:t>
            </a:r>
            <a:r>
              <a:rPr lang="id-ID" sz="2000" dirty="0" smtClean="0"/>
              <a:t>mungkin</a:t>
            </a:r>
            <a:r>
              <a:rPr lang="en-US" sz="2000" dirty="0" smtClean="0"/>
              <a:t> </a:t>
            </a:r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Pisahkan </a:t>
            </a:r>
            <a:r>
              <a:rPr lang="id-ID" sz="2000" dirty="0"/>
              <a:t>juga menjadi beberapa bab atau chapter, supaya pembaca mudah mengikuti isi </a:t>
            </a:r>
            <a:r>
              <a:rPr lang="id-ID" sz="2000" dirty="0" smtClean="0"/>
              <a:t>ebook.</a:t>
            </a:r>
            <a:endParaRPr lang="en-US" sz="2000" dirty="0" smtClean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Jika </a:t>
            </a:r>
            <a:r>
              <a:rPr lang="id-ID" sz="2000" dirty="0"/>
              <a:t>pengaturan sudah selesai, selanjutnya simpan file ke dalam format PDF dengan mengeklik menu </a:t>
            </a:r>
            <a:r>
              <a:rPr lang="id-ID" sz="2000" b="1" dirty="0"/>
              <a:t>File</a:t>
            </a:r>
            <a:r>
              <a:rPr lang="id-ID" sz="2000" dirty="0"/>
              <a:t> &gt; </a:t>
            </a:r>
            <a:r>
              <a:rPr lang="id-ID" sz="2000" b="1" dirty="0"/>
              <a:t>Save As</a:t>
            </a:r>
            <a:r>
              <a:rPr lang="id-ID" sz="2000" dirty="0"/>
              <a:t> &gt; </a:t>
            </a:r>
            <a:r>
              <a:rPr lang="id-ID" sz="2000" b="1" dirty="0"/>
              <a:t>PDF or </a:t>
            </a:r>
            <a:r>
              <a:rPr lang="id-ID" sz="2000" b="1" dirty="0" smtClean="0"/>
              <a:t>XPS</a:t>
            </a:r>
            <a:r>
              <a:rPr lang="id-ID" sz="2000" dirty="0" smtClean="0"/>
              <a:t>.</a:t>
            </a:r>
            <a:endParaRPr lang="en-US" sz="2000" dirty="0" smtClean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Beri </a:t>
            </a:r>
            <a:r>
              <a:rPr lang="id-ID" sz="2000" dirty="0"/>
              <a:t>nama file ebookmu, lalu tunggu beberapa saat. Selamat, kamu sudah berhasil menerbitkan ebook perdanamu.</a:t>
            </a:r>
          </a:p>
          <a:p>
            <a:pPr marL="568325" lvl="3" indent="-28575" eaLnBrk="0" hangingPunct="0">
              <a:spcBef>
                <a:spcPct val="20000"/>
              </a:spcBef>
              <a:buFont typeface="Arial" charset="0"/>
              <a:buChar char="–"/>
              <a:defRPr/>
            </a:pPr>
            <a:endParaRPr lang="en-US" sz="28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228600" y="685800"/>
            <a:ext cx="8382000" cy="646331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36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id-ID" sz="3600" b="1" i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e-Book</a:t>
            </a:r>
            <a:endParaRPr lang="en-AU" sz="36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81000" y="1447800"/>
            <a:ext cx="8458200" cy="2086725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marL="784225" lvl="3" indent="-514350" eaLnBrk="0" hangingPunct="0">
              <a:spcBef>
                <a:spcPct val="20000"/>
              </a:spcBef>
              <a:buFontTx/>
              <a:buAutoNum type="arabicPeriod"/>
              <a:defRPr/>
            </a:pPr>
            <a:r>
              <a:rPr lang="id-ID" sz="2400" b="1" dirty="0" smtClean="0"/>
              <a:t>Membuat berkas </a:t>
            </a:r>
            <a:r>
              <a:rPr lang="id-ID" sz="2400" b="1" dirty="0"/>
              <a:t>berformat </a:t>
            </a:r>
            <a:r>
              <a:rPr lang="id-ID" sz="2400" b="1" dirty="0" smtClean="0"/>
              <a:t>PDF</a:t>
            </a:r>
            <a:r>
              <a:rPr lang="id-ID" altLang="zh-CN" sz="2400" b="1" dirty="0" smtClean="0">
                <a:latin typeface="+mn-lt"/>
                <a:cs typeface="+mn-cs"/>
              </a:rPr>
              <a:t> </a:t>
            </a:r>
            <a:r>
              <a:rPr lang="en-US" sz="2400" b="1" dirty="0" err="1"/>
              <a:t>dengan</a:t>
            </a:r>
            <a:r>
              <a:rPr lang="en-US" sz="2400" b="1" dirty="0"/>
              <a:t> MS. </a:t>
            </a:r>
            <a:r>
              <a:rPr lang="en-US" sz="2400" b="1" dirty="0" smtClean="0"/>
              <a:t>Word</a:t>
            </a:r>
            <a:endParaRPr lang="en-US" sz="2800" b="1" dirty="0"/>
          </a:p>
          <a:p>
            <a:pPr marL="784225" lvl="3" indent="-514350" eaLnBrk="0" hangingPunct="0">
              <a:spcBef>
                <a:spcPct val="20000"/>
              </a:spcBef>
              <a:buAutoNum type="arabicPeriod"/>
              <a:defRPr/>
            </a:pPr>
            <a:endParaRPr lang="id-ID" altLang="zh-CN" sz="2800" b="1" dirty="0" smtClean="0">
              <a:latin typeface="+mn-lt"/>
              <a:cs typeface="+mn-cs"/>
            </a:endParaRPr>
          </a:p>
          <a:p>
            <a:pPr marL="719138" lvl="3" indent="-449263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en-US" altLang="zh-CN" sz="2800" b="1" dirty="0">
              <a:latin typeface="+mn-lt"/>
              <a:cs typeface="+mn-cs"/>
            </a:endParaRPr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endParaRPr lang="en-US" sz="2800" b="1" dirty="0">
              <a:latin typeface="+mn-lt"/>
              <a:cs typeface="+mn-cs"/>
            </a:endParaRPr>
          </a:p>
        </p:txBody>
      </p:sp>
      <p:pic>
        <p:nvPicPr>
          <p:cNvPr id="7178" name="Picture 10" descr="Membuat Ebook PDF dengan MS. Wor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1851746"/>
            <a:ext cx="6629400" cy="4113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990600" y="609600"/>
            <a:ext cx="6172200" cy="523220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8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id-ID" sz="2800" b="1" i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e-Book</a:t>
            </a:r>
            <a:endParaRPr lang="en-AU" sz="28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28600" y="1447800"/>
            <a:ext cx="8610600" cy="4733604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marL="784225" lvl="3" indent="-514350" eaLnBrk="0" hangingPunct="0">
              <a:spcBef>
                <a:spcPct val="20000"/>
              </a:spcBef>
              <a:buFont typeface="+mj-lt"/>
              <a:buAutoNum type="arabicPeriod" startAt="2"/>
              <a:defRPr/>
            </a:pPr>
            <a:r>
              <a:rPr lang="id-ID" sz="2400" b="1" dirty="0" smtClean="0"/>
              <a:t>Membuat berkas </a:t>
            </a:r>
            <a:r>
              <a:rPr lang="id-ID" sz="2400" b="1" dirty="0"/>
              <a:t>berformat </a:t>
            </a:r>
            <a:r>
              <a:rPr lang="id-ID" sz="2400" b="1" dirty="0" smtClean="0"/>
              <a:t>PDF</a:t>
            </a:r>
            <a:r>
              <a:rPr lang="id-ID" altLang="zh-CN" sz="2400" b="1" dirty="0" smtClean="0">
                <a:latin typeface="+mn-lt"/>
                <a:cs typeface="+mn-cs"/>
              </a:rPr>
              <a:t> </a:t>
            </a:r>
            <a:r>
              <a:rPr lang="en-US" sz="2400" b="1" dirty="0" err="1"/>
              <a:t>dengan</a:t>
            </a:r>
            <a:r>
              <a:rPr lang="en-US" sz="2400" b="1" dirty="0"/>
              <a:t> </a:t>
            </a:r>
            <a:r>
              <a:rPr lang="en-US" sz="2400" b="1" dirty="0" err="1" smtClean="0"/>
              <a:t>scaner</a:t>
            </a:r>
            <a:endParaRPr lang="en-US" sz="2800" b="1" dirty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sz="2000" dirty="0" err="1" smtClean="0"/>
              <a:t>Siapkan</a:t>
            </a:r>
            <a:r>
              <a:rPr lang="en-US" sz="2000" dirty="0" smtClean="0"/>
              <a:t> </a:t>
            </a:r>
            <a:r>
              <a:rPr lang="en-US" sz="2000" dirty="0" err="1" smtClean="0"/>
              <a:t>buku</a:t>
            </a:r>
            <a:r>
              <a:rPr lang="en-US" sz="2000" dirty="0" smtClean="0"/>
              <a:t> </a:t>
            </a:r>
            <a:r>
              <a:rPr lang="id-ID" sz="2000" dirty="0" smtClean="0"/>
              <a:t>yang diinginkan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diSCAN</a:t>
            </a:r>
            <a:r>
              <a:rPr lang="en-US" sz="2000" dirty="0" smtClean="0"/>
              <a:t> </a:t>
            </a:r>
            <a:r>
              <a:rPr lang="id-ID" sz="2000" dirty="0" smtClean="0"/>
              <a:t>menggunakan </a:t>
            </a:r>
            <a:r>
              <a:rPr lang="en-US" sz="2000" dirty="0" err="1" smtClean="0"/>
              <a:t>perangkat</a:t>
            </a:r>
            <a:r>
              <a:rPr lang="en-US" sz="2000" dirty="0" smtClean="0"/>
              <a:t> SCANNER</a:t>
            </a:r>
            <a:endParaRPr lang="sv-SE" altLang="zh-CN" sz="2000" b="1" dirty="0">
              <a:latin typeface="+mn-lt"/>
              <a:cs typeface="+mn-cs"/>
            </a:endParaRPr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sz="2000" dirty="0" err="1" smtClean="0"/>
              <a:t>Mulailah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id-ID" sz="2000" dirty="0" smtClean="0"/>
              <a:t>cover</a:t>
            </a:r>
            <a:r>
              <a:rPr lang="en-US" sz="2000" dirty="0" smtClean="0"/>
              <a:t>,</a:t>
            </a:r>
            <a:r>
              <a:rPr lang="id-ID" sz="2000" dirty="0" smtClean="0"/>
              <a:t> </a:t>
            </a:r>
            <a:r>
              <a:rPr lang="id-ID" sz="2000" dirty="0"/>
              <a:t>halaman </a:t>
            </a:r>
            <a:r>
              <a:rPr lang="id-ID" sz="2000" dirty="0" smtClean="0"/>
              <a:t>awal, isi halaman </a:t>
            </a:r>
            <a:r>
              <a:rPr lang="en-US" sz="2000" dirty="0" err="1" smtClean="0"/>
              <a:t>sampai</a:t>
            </a:r>
            <a:r>
              <a:rPr lang="en-US" sz="2000" dirty="0" smtClean="0"/>
              <a:t> </a:t>
            </a:r>
            <a:r>
              <a:rPr lang="en-US" sz="2000" dirty="0" err="1" smtClean="0"/>
              <a:t>halaman</a:t>
            </a:r>
            <a:r>
              <a:rPr lang="en-US" sz="2000" dirty="0" smtClean="0"/>
              <a:t> cover </a:t>
            </a:r>
            <a:r>
              <a:rPr lang="en-US" sz="2000" dirty="0" err="1" smtClean="0"/>
              <a:t>belakang</a:t>
            </a:r>
            <a:r>
              <a:rPr lang="en-US" sz="2000" dirty="0" smtClean="0"/>
              <a:t> </a:t>
            </a:r>
            <a:endParaRPr lang="id-ID" sz="2000" dirty="0" smtClean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Se</a:t>
            </a:r>
            <a:r>
              <a:rPr lang="en-US" sz="2000" dirty="0" err="1" smtClean="0"/>
              <a:t>belumnya</a:t>
            </a:r>
            <a:r>
              <a:rPr lang="en-US" sz="2000" dirty="0" smtClean="0"/>
              <a:t> setting </a:t>
            </a:r>
            <a:r>
              <a:rPr lang="en-US" sz="2000" dirty="0" err="1" smtClean="0"/>
              <a:t>dulu</a:t>
            </a:r>
            <a:r>
              <a:rPr lang="en-US" sz="2000" dirty="0" smtClean="0"/>
              <a:t> </a:t>
            </a:r>
            <a:r>
              <a:rPr lang="en-US" sz="2000" dirty="0" err="1" smtClean="0"/>
              <a:t>ukuran</a:t>
            </a:r>
            <a:r>
              <a:rPr lang="en-US" sz="2000" dirty="0" smtClean="0"/>
              <a:t> </a:t>
            </a:r>
            <a:r>
              <a:rPr lang="en-US" sz="2000" dirty="0" err="1" smtClean="0"/>
              <a:t>resolusinya</a:t>
            </a:r>
            <a:r>
              <a:rPr lang="en-US" sz="2000" dirty="0" smtClean="0"/>
              <a:t> (200), </a:t>
            </a:r>
            <a:r>
              <a:rPr lang="en-US" sz="2000" dirty="0" err="1" smtClean="0"/>
              <a:t>lalu</a:t>
            </a:r>
            <a:r>
              <a:rPr lang="en-US" sz="2000" dirty="0" smtClean="0"/>
              <a:t> preview, </a:t>
            </a:r>
            <a:r>
              <a:rPr lang="en-US" sz="2000" dirty="0" err="1" smtClean="0"/>
              <a:t>atur</a:t>
            </a:r>
            <a:r>
              <a:rPr lang="en-US" sz="2000" dirty="0" smtClean="0"/>
              <a:t> </a:t>
            </a:r>
            <a:r>
              <a:rPr lang="en-US" sz="2000" dirty="0" err="1" smtClean="0"/>
              <a:t>sesuai</a:t>
            </a:r>
            <a:r>
              <a:rPr lang="en-US" sz="2000" dirty="0" smtClean="0"/>
              <a:t> </a:t>
            </a:r>
            <a:r>
              <a:rPr lang="en-US" sz="2000" dirty="0" err="1" smtClean="0"/>
              <a:t>ukuran</a:t>
            </a:r>
            <a:r>
              <a:rPr lang="en-US" sz="2000" dirty="0" smtClean="0"/>
              <a:t> </a:t>
            </a:r>
            <a:r>
              <a:rPr lang="en-US" sz="2000" dirty="0" err="1" smtClean="0"/>
              <a:t>tampilan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dibutuhkan</a:t>
            </a:r>
            <a:r>
              <a:rPr lang="en-US" sz="2000" dirty="0" smtClean="0"/>
              <a:t>,  </a:t>
            </a:r>
            <a:endParaRPr lang="en-US" sz="2000" dirty="0" smtClean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sz="2000" dirty="0" err="1" smtClean="0"/>
              <a:t>Klik</a:t>
            </a:r>
            <a:r>
              <a:rPr lang="en-US" sz="2000" dirty="0" smtClean="0"/>
              <a:t> Scan, </a:t>
            </a:r>
            <a:r>
              <a:rPr lang="en-US" sz="2000" dirty="0" err="1" smtClean="0"/>
              <a:t>lalu</a:t>
            </a:r>
            <a:r>
              <a:rPr lang="en-US" sz="2000" dirty="0" smtClean="0"/>
              <a:t> </a:t>
            </a:r>
            <a:r>
              <a:rPr lang="en-US" sz="2000" dirty="0" err="1" smtClean="0"/>
              <a:t>pilih</a:t>
            </a:r>
            <a:r>
              <a:rPr lang="en-US" sz="2000" dirty="0" smtClean="0"/>
              <a:t> </a:t>
            </a:r>
            <a:r>
              <a:rPr lang="en-US" sz="2000" dirty="0" err="1" smtClean="0"/>
              <a:t>lokasi</a:t>
            </a:r>
            <a:r>
              <a:rPr lang="en-US" sz="2000" dirty="0" smtClean="0"/>
              <a:t> </a:t>
            </a:r>
            <a:r>
              <a:rPr lang="en-US" sz="2000" dirty="0" err="1" smtClean="0"/>
              <a:t>penyimpanan</a:t>
            </a:r>
            <a:r>
              <a:rPr lang="en-US" sz="2000" dirty="0" smtClean="0"/>
              <a:t> –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nama</a:t>
            </a:r>
            <a:r>
              <a:rPr lang="en-US" sz="2000" dirty="0" smtClean="0"/>
              <a:t> </a:t>
            </a:r>
            <a:r>
              <a:rPr lang="en-US" sz="2000" dirty="0" err="1" smtClean="0"/>
              <a:t>filenya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pilih</a:t>
            </a:r>
            <a:r>
              <a:rPr lang="en-US" sz="2000" dirty="0" smtClean="0"/>
              <a:t> image format</a:t>
            </a:r>
            <a:r>
              <a:rPr lang="id-ID" sz="2000" dirty="0" smtClean="0"/>
              <a:t>.</a:t>
            </a:r>
            <a:r>
              <a:rPr lang="en-US" sz="2000" dirty="0" smtClean="0"/>
              <a:t> = PDF</a:t>
            </a:r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muncul</a:t>
            </a:r>
            <a:r>
              <a:rPr lang="en-US" sz="2000" dirty="0" smtClean="0"/>
              <a:t> </a:t>
            </a:r>
            <a:r>
              <a:rPr lang="en-US" sz="2000" dirty="0" err="1" smtClean="0"/>
              <a:t>penambahan</a:t>
            </a:r>
            <a:r>
              <a:rPr lang="en-US" sz="2000" dirty="0" smtClean="0"/>
              <a:t> </a:t>
            </a:r>
            <a:r>
              <a:rPr lang="en-US" sz="2000" dirty="0" err="1" smtClean="0"/>
              <a:t>konfirmasi</a:t>
            </a:r>
            <a:r>
              <a:rPr lang="en-US" sz="2000" dirty="0" smtClean="0"/>
              <a:t> </a:t>
            </a:r>
            <a:r>
              <a:rPr lang="en-US" sz="2000" dirty="0" err="1" smtClean="0"/>
              <a:t>halaman</a:t>
            </a:r>
            <a:r>
              <a:rPr lang="en-US" sz="2000" dirty="0" smtClean="0"/>
              <a:t>: ADD PAGE,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menambah</a:t>
            </a:r>
            <a:r>
              <a:rPr lang="en-US" sz="2000" dirty="0" smtClean="0"/>
              <a:t> </a:t>
            </a:r>
            <a:r>
              <a:rPr lang="en-US" sz="2000" dirty="0" err="1" smtClean="0"/>
              <a:t>halaman</a:t>
            </a:r>
            <a:r>
              <a:rPr lang="en-US" sz="2000" dirty="0" smtClean="0"/>
              <a:t>, SAVE FILE,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menyimpan</a:t>
            </a:r>
            <a:r>
              <a:rPr lang="en-US" sz="2000" dirty="0" smtClean="0"/>
              <a:t>. </a:t>
            </a:r>
          </a:p>
          <a:p>
            <a:pPr marL="900113" lvl="3" indent="-360363" eaLnBrk="0" hangingPunct="0">
              <a:spcBef>
                <a:spcPct val="20000"/>
              </a:spcBef>
              <a:defRPr/>
            </a:pPr>
            <a:endParaRPr lang="id-ID" sz="2000" dirty="0"/>
          </a:p>
          <a:p>
            <a:pPr marL="568325" lvl="3" indent="-28575" eaLnBrk="0" hangingPunct="0">
              <a:spcBef>
                <a:spcPct val="20000"/>
              </a:spcBef>
              <a:buFont typeface="Arial" charset="0"/>
              <a:buChar char="–"/>
              <a:defRPr/>
            </a:pPr>
            <a:endParaRPr lang="en-US" sz="28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914400" y="762000"/>
            <a:ext cx="7696200" cy="461665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berkas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 PDF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dengan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 Scanner</a:t>
            </a:r>
            <a:endParaRPr lang="en-A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1371601"/>
            <a:ext cx="7315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914400" y="762000"/>
            <a:ext cx="7696200" cy="461665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berkas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 PDF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dengan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 Scanner</a:t>
            </a:r>
            <a:endParaRPr lang="en-A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/>
          <p:nvPr/>
        </p:nvPicPr>
        <p:blipFill>
          <a:blip r:embed="rId5"/>
          <a:srcRect r="24740"/>
          <a:stretch>
            <a:fillRect/>
          </a:stretch>
        </p:blipFill>
        <p:spPr bwMode="auto">
          <a:xfrm>
            <a:off x="381000" y="1447800"/>
            <a:ext cx="4313555" cy="322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6"/>
          <a:srcRect r="28207"/>
          <a:stretch>
            <a:fillRect/>
          </a:stretch>
        </p:blipFill>
        <p:spPr bwMode="auto">
          <a:xfrm>
            <a:off x="4648200" y="2895600"/>
            <a:ext cx="4114800" cy="322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914400" y="762000"/>
            <a:ext cx="7696200" cy="461665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berkas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 PDF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dengan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 Scanner</a:t>
            </a:r>
            <a:endParaRPr lang="en-A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1219200"/>
            <a:ext cx="5731510" cy="322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6"/>
          <a:srcRect r="22889"/>
          <a:stretch>
            <a:fillRect/>
          </a:stretch>
        </p:blipFill>
        <p:spPr bwMode="auto">
          <a:xfrm>
            <a:off x="4267200" y="2895600"/>
            <a:ext cx="4419600" cy="322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914400" y="762000"/>
            <a:ext cx="7696200" cy="461665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berkas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 PDF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dengan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 Scanner</a:t>
            </a:r>
            <a:endParaRPr lang="en-A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295400"/>
            <a:ext cx="5731510" cy="322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6"/>
          <a:srcRect r="25548"/>
          <a:stretch>
            <a:fillRect/>
          </a:stretch>
        </p:blipFill>
        <p:spPr bwMode="auto">
          <a:xfrm>
            <a:off x="4495800" y="3124200"/>
            <a:ext cx="4267200" cy="322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914400" y="762000"/>
            <a:ext cx="7696200" cy="461665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berkas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 PDF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dengan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 Scanner</a:t>
            </a:r>
            <a:endParaRPr lang="en-A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9200" y="1524000"/>
            <a:ext cx="6553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990600" y="609600"/>
            <a:ext cx="6172200" cy="523220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8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id-ID" sz="2800" b="1" i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e-Book</a:t>
            </a:r>
            <a:endParaRPr lang="en-AU" sz="28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81000" y="1188756"/>
            <a:ext cx="8610600" cy="5164491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marL="784225" lvl="3" indent="-514350" eaLnBrk="0" hangingPunct="0">
              <a:spcBef>
                <a:spcPct val="20000"/>
              </a:spcBef>
              <a:buFont typeface="+mj-lt"/>
              <a:buAutoNum type="arabicPeriod" startAt="3"/>
              <a:defRPr/>
            </a:pPr>
            <a:r>
              <a:rPr lang="id-ID" sz="2400" b="1" dirty="0" smtClean="0"/>
              <a:t>Membuat Buku Elektronik menggunakan FlippingBook PDF Publisher</a:t>
            </a:r>
            <a:endParaRPr lang="en-US" sz="2800" b="1" dirty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instal </a:t>
            </a:r>
            <a:r>
              <a:rPr lang="id-ID" sz="2000" i="1" dirty="0" smtClean="0"/>
              <a:t>FlippingBook PDF Publisher. </a:t>
            </a:r>
            <a:endParaRPr lang="en-US" sz="2000" i="1" dirty="0" smtClean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sz="2000" dirty="0" err="1" smtClean="0"/>
              <a:t>Jalankan</a:t>
            </a:r>
            <a:r>
              <a:rPr lang="en-US" sz="2000" dirty="0" smtClean="0"/>
              <a:t> </a:t>
            </a:r>
            <a:r>
              <a:rPr lang="id-ID" sz="2000" dirty="0" smtClean="0"/>
              <a:t>aplikasi </a:t>
            </a:r>
            <a:r>
              <a:rPr lang="id-ID" sz="2000" i="1" dirty="0" smtClean="0"/>
              <a:t>FlippingBook PDF Publisher</a:t>
            </a:r>
            <a:r>
              <a:rPr lang="id-ID" sz="2000" dirty="0" smtClean="0"/>
              <a:t>. </a:t>
            </a:r>
            <a:endParaRPr lang="en-US" sz="2000" dirty="0" smtClean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Se</a:t>
            </a:r>
            <a:r>
              <a:rPr lang="en-US" sz="2000" dirty="0" err="1" smtClean="0"/>
              <a:t>belumnya</a:t>
            </a:r>
            <a:r>
              <a:rPr lang="en-US" sz="2000" dirty="0" smtClean="0"/>
              <a:t> </a:t>
            </a:r>
            <a:r>
              <a:rPr lang="id-ID" sz="2000" dirty="0" smtClean="0"/>
              <a:t>harus sudah me</a:t>
            </a:r>
            <a:r>
              <a:rPr lang="en-US" sz="2000" dirty="0" err="1" smtClean="0"/>
              <a:t>nyiapkan</a:t>
            </a:r>
            <a:r>
              <a:rPr lang="en-US" sz="2000" dirty="0" smtClean="0"/>
              <a:t> </a:t>
            </a:r>
            <a:r>
              <a:rPr lang="id-ID" sz="2000" dirty="0" smtClean="0"/>
              <a:t>berkas PDF yang akan dijadikan buku elektronik </a:t>
            </a:r>
            <a:endParaRPr lang="en-US" sz="2000" dirty="0" smtClean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Tampilkan menu </a:t>
            </a:r>
            <a:r>
              <a:rPr lang="id-ID" sz="2000" i="1" dirty="0" smtClean="0"/>
              <a:t>Import, </a:t>
            </a:r>
            <a:r>
              <a:rPr lang="id-ID" sz="2000" dirty="0" smtClean="0"/>
              <a:t>kemudian klik Impor</a:t>
            </a:r>
            <a:r>
              <a:rPr lang="id-ID" sz="2000" i="1" dirty="0" smtClean="0"/>
              <a:t> </a:t>
            </a:r>
            <a:r>
              <a:rPr lang="id-ID" sz="2000" dirty="0" smtClean="0"/>
              <a:t>PDF, setelah itu segera tampil jendela berkas impor PDF.</a:t>
            </a:r>
            <a:endParaRPr lang="en-US" sz="2000" dirty="0" smtClean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Klik salah satu berkas yang aka digunakan, dan klik tombol </a:t>
            </a:r>
            <a:r>
              <a:rPr lang="id-ID" sz="2000" i="1" dirty="0" smtClean="0"/>
              <a:t>Open</a:t>
            </a:r>
            <a:r>
              <a:rPr lang="id-ID" sz="2000" dirty="0" smtClean="0"/>
              <a:t>.</a:t>
            </a:r>
            <a:endParaRPr lang="en-US" sz="2000" dirty="0" smtClean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Selanjutnya</a:t>
            </a:r>
            <a:r>
              <a:rPr lang="en-US" sz="2000" dirty="0" smtClean="0"/>
              <a:t> p</a:t>
            </a:r>
            <a:r>
              <a:rPr lang="id-ID" sz="2000" dirty="0" smtClean="0"/>
              <a:t>ada pilihan </a:t>
            </a:r>
            <a:r>
              <a:rPr lang="id-ID" sz="2000" i="1" dirty="0" smtClean="0"/>
              <a:t>Import Range </a:t>
            </a:r>
            <a:r>
              <a:rPr lang="id-ID" sz="2000" dirty="0" smtClean="0"/>
              <a:t>Anda pilih </a:t>
            </a:r>
            <a:r>
              <a:rPr lang="id-ID" sz="2000" i="1" dirty="0" smtClean="0"/>
              <a:t>All</a:t>
            </a:r>
            <a:r>
              <a:rPr lang="en-US" sz="2000" i="1" dirty="0" smtClean="0"/>
              <a:t> </a:t>
            </a:r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sedangkan pada pilihan </a:t>
            </a:r>
            <a:r>
              <a:rPr lang="id-ID" sz="2000" i="1" dirty="0" smtClean="0"/>
              <a:t>Conversion </a:t>
            </a:r>
            <a:r>
              <a:rPr lang="id-ID" sz="2000" dirty="0" smtClean="0"/>
              <a:t>Anda bisa menentukannya sendiri sesuai keinginan, misalnya SWF, PNG atau JPEG. nilai </a:t>
            </a:r>
            <a:r>
              <a:rPr lang="id-ID" sz="2000" i="1" dirty="0" smtClean="0"/>
              <a:t>defaultnya </a:t>
            </a:r>
            <a:r>
              <a:rPr lang="id-ID" sz="2000" dirty="0" smtClean="0"/>
              <a:t>saja, yaitu SWF</a:t>
            </a:r>
            <a:endParaRPr lang="id-ID" sz="2000" dirty="0"/>
          </a:p>
          <a:p>
            <a:pPr marL="568325" lvl="3" indent="-28575" eaLnBrk="0" hangingPunct="0">
              <a:spcBef>
                <a:spcPct val="20000"/>
              </a:spcBef>
              <a:buFont typeface="Arial" charset="0"/>
              <a:buChar char="–"/>
              <a:defRPr/>
            </a:pPr>
            <a:endParaRPr lang="en-US" sz="2800" b="1" dirty="0">
              <a:latin typeface="+mn-lt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 l="16463" t="493" r="78081" b="89026"/>
          <a:stretch>
            <a:fillRect/>
          </a:stretch>
        </p:blipFill>
        <p:spPr bwMode="auto">
          <a:xfrm>
            <a:off x="7162800" y="762000"/>
            <a:ext cx="1752600" cy="1866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990600" y="609600"/>
            <a:ext cx="6172200" cy="523220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8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id-ID" sz="2800" b="1" i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e-Book</a:t>
            </a:r>
            <a:endParaRPr lang="en-AU" sz="28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81000" y="1188756"/>
            <a:ext cx="8610600" cy="4672048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marL="784225" lvl="3" indent="-514350" eaLnBrk="0" hangingPunct="0">
              <a:spcBef>
                <a:spcPct val="20000"/>
              </a:spcBef>
              <a:buFont typeface="+mj-lt"/>
              <a:buAutoNum type="arabicPeriod" startAt="3"/>
              <a:defRPr/>
            </a:pPr>
            <a:r>
              <a:rPr lang="id-ID" sz="2000" b="1" dirty="0" smtClean="0"/>
              <a:t>Membuat Buku Elektronik </a:t>
            </a:r>
            <a:r>
              <a:rPr lang="en-US" sz="2000" b="1" dirty="0" smtClean="0"/>
              <a:t>………</a:t>
            </a:r>
            <a:endParaRPr lang="en-US" sz="2400" b="1" dirty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menentukan ukuran dari </a:t>
            </a:r>
            <a:r>
              <a:rPr lang="id-ID" sz="2000" i="1" dirty="0" smtClean="0"/>
              <a:t>a-Magazine </a:t>
            </a:r>
            <a:r>
              <a:rPr lang="id-ID" sz="2000" dirty="0" smtClean="0"/>
              <a:t>atau </a:t>
            </a:r>
            <a:r>
              <a:rPr lang="id-ID" sz="2000" i="1" dirty="0" smtClean="0"/>
              <a:t>e-Book. </a:t>
            </a:r>
            <a:endParaRPr lang="en-US" sz="2000" i="1" dirty="0" smtClean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lanjutkan dan memulai proses </a:t>
            </a:r>
            <a:r>
              <a:rPr lang="id-ID" sz="2000" i="1" dirty="0" smtClean="0"/>
              <a:t>import </a:t>
            </a:r>
            <a:r>
              <a:rPr lang="id-ID" sz="2000" dirty="0" smtClean="0"/>
              <a:t>dokurnen PDF klik </a:t>
            </a:r>
            <a:r>
              <a:rPr lang="id-ID" sz="2000" i="1" dirty="0" smtClean="0"/>
              <a:t>Start</a:t>
            </a:r>
            <a:r>
              <a:rPr lang="id-ID" sz="2000" dirty="0" smtClean="0"/>
              <a:t>. </a:t>
            </a:r>
            <a:endParaRPr lang="en-US" sz="2000" dirty="0" smtClean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biarkan komputer bekerja sampai dengan tampil yang menyatakan proses berjalan</a:t>
            </a:r>
            <a:endParaRPr lang="en-US" sz="2000" dirty="0" smtClean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sz="2000" dirty="0" err="1" smtClean="0"/>
              <a:t>Lanjutkan</a:t>
            </a:r>
            <a:r>
              <a:rPr lang="en-US" sz="2000" dirty="0" smtClean="0"/>
              <a:t> l</a:t>
            </a:r>
            <a:r>
              <a:rPr lang="id-ID" sz="2000" dirty="0" smtClean="0"/>
              <a:t>angkah menyimpan herkas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id-ID" sz="2000" dirty="0" smtClean="0"/>
              <a:t>klik </a:t>
            </a:r>
            <a:r>
              <a:rPr lang="id-ID" sz="2000" i="1" dirty="0" smtClean="0"/>
              <a:t>File </a:t>
            </a:r>
            <a:r>
              <a:rPr lang="id-ID" sz="2000" dirty="0" smtClean="0"/>
              <a:t>dan pilih </a:t>
            </a:r>
            <a:r>
              <a:rPr lang="id-ID" sz="2000" i="1" dirty="0" smtClean="0"/>
              <a:t>Save Untitle1 As </a:t>
            </a:r>
            <a:r>
              <a:rPr lang="id-ID" sz="2000" dirty="0" smtClean="0"/>
              <a:t>atau cukup klik tombol atau ikon </a:t>
            </a:r>
            <a:r>
              <a:rPr lang="id-ID" sz="2000" i="1" dirty="0" smtClean="0"/>
              <a:t>Save. </a:t>
            </a:r>
            <a:r>
              <a:rPr lang="id-ID" sz="2000" dirty="0" smtClean="0"/>
              <a:t>Setelah itu akan tampil jendela </a:t>
            </a:r>
            <a:r>
              <a:rPr lang="id-ID" sz="2000" i="1" dirty="0" smtClean="0"/>
              <a:t>Save As. </a:t>
            </a:r>
            <a:r>
              <a:rPr lang="id-ID" sz="2000" dirty="0" smtClean="0"/>
              <a:t>Ketikkan nama berkas, misalnya DOKUMEN </a:t>
            </a:r>
            <a:r>
              <a:rPr lang="id-ID" sz="2000" i="1" dirty="0" smtClean="0"/>
              <a:t>E-BOOK</a:t>
            </a:r>
            <a:r>
              <a:rPr lang="id-ID" sz="2000" dirty="0" smtClean="0"/>
              <a:t> lalu klik tombol </a:t>
            </a:r>
            <a:r>
              <a:rPr lang="id-ID" sz="2000" i="1" dirty="0" smtClean="0"/>
              <a:t>Save. </a:t>
            </a:r>
            <a:endParaRPr lang="en-US" sz="2000" i="1" dirty="0" smtClean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i="1" dirty="0" smtClean="0"/>
              <a:t>FlippingBook PDF Publisher </a:t>
            </a:r>
            <a:r>
              <a:rPr lang="id-ID" sz="2000" dirty="0" smtClean="0"/>
              <a:t>dapat memublikasikan dengan format HTML dan bisa juga dengan format EXE</a:t>
            </a:r>
            <a:endParaRPr lang="en-US" sz="2000" dirty="0" smtClean="0"/>
          </a:p>
          <a:p>
            <a:pPr marL="900113" lvl="3" indent="-360363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sz="2000" dirty="0" err="1" smtClean="0"/>
              <a:t>Yaahhhh</a:t>
            </a:r>
            <a:r>
              <a:rPr lang="en-US" sz="2000" dirty="0" smtClean="0"/>
              <a:t> </a:t>
            </a:r>
            <a:r>
              <a:rPr lang="en-US" sz="2000" dirty="0" err="1" smtClean="0"/>
              <a:t>mudah</a:t>
            </a:r>
            <a:r>
              <a:rPr lang="en-US" sz="2000" dirty="0" smtClean="0"/>
              <a:t>, </a:t>
            </a:r>
            <a:r>
              <a:rPr lang="en-US" sz="2000" dirty="0" err="1" smtClean="0"/>
              <a:t>jadilah</a:t>
            </a:r>
            <a:r>
              <a:rPr lang="en-US" sz="2000" dirty="0" smtClean="0"/>
              <a:t> </a:t>
            </a:r>
            <a:r>
              <a:rPr lang="en-US" sz="2000" dirty="0" err="1" smtClean="0"/>
              <a:t>ebook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.</a:t>
            </a:r>
            <a:endParaRPr lang="id-ID" sz="2000" dirty="0"/>
          </a:p>
          <a:p>
            <a:pPr marL="568325" lvl="3" indent="-28575" eaLnBrk="0" hangingPunct="0">
              <a:spcBef>
                <a:spcPct val="20000"/>
              </a:spcBef>
              <a:buFont typeface="Arial" charset="0"/>
              <a:buChar char="–"/>
              <a:defRPr/>
            </a:pPr>
            <a:endParaRPr lang="en-US" sz="28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16463" t="493" r="78081" b="89026"/>
          <a:stretch>
            <a:fillRect/>
          </a:stretch>
        </p:blipFill>
        <p:spPr bwMode="auto">
          <a:xfrm>
            <a:off x="304800" y="762000"/>
            <a:ext cx="1752600" cy="1866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6" descr="E:\.DPP 2014\ratek preservassi\Screenshots\Screenshot 2014-02-11 15.15.1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9200" y="1905000"/>
            <a:ext cx="767319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1" descr="E:\.DPP 2014\ratek preservassi\Screenshots\Screenshot 2014-02-11 15.16.0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000124"/>
            <a:ext cx="7848600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3" descr="E:\.DPP 2014\ratek preservassi\Screenshots\Screenshot 2014-02-11 15.16.5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1371600"/>
            <a:ext cx="7574239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5" descr="E:\.DPP 2014\ratek preservassi\Screenshots\Screenshot 2014-02-11 15.18.1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990600"/>
            <a:ext cx="7810703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2" name="Picture 26" descr="E:\.DPP 2014\ratek preservassi\Screenshots\Screenshot 2014-02-11 15.19.3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609600"/>
            <a:ext cx="8035934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7" descr="E:\.DPP 2014\ratek preservassi\Screenshots\Screenshot 2014-02-11 15.25.4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762000"/>
            <a:ext cx="8035934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1" name="Picture 28" descr="E:\.DPP 2014\ratek preservassi\Screenshots\Screenshot 2014-02-11 15.25.5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838200"/>
            <a:ext cx="830723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4" name="Picture 29" descr="E:\.DPP 2014\ratek preservassi\Screenshots\Screenshot 2014-02-11 15.26.4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199" y="685800"/>
            <a:ext cx="8153401" cy="508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8" name="Picture 30" descr="E:\.DPP 2014\ratek preservassi\Screenshots\Screenshot 2014-02-11 15.26.5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" y="762000"/>
            <a:ext cx="7924800" cy="495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2" name="Picture 31" descr="E:\.DPP 2014\ratek preservassi\Screenshots\Screenshot 2014-02-11 15.27.1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990600"/>
            <a:ext cx="804126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1371600" y="304800"/>
            <a:ext cx="5638800" cy="461665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id-ID" sz="2400" b="1" i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e-Book</a:t>
            </a:r>
            <a:endParaRPr lang="en-A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33400" y="762000"/>
            <a:ext cx="8610600" cy="5884688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marL="444500" lvl="3" indent="-444500" eaLnBrk="0" hangingPunct="0">
              <a:spcBef>
                <a:spcPct val="20000"/>
              </a:spcBef>
              <a:buFont typeface="+mj-lt"/>
              <a:buAutoNum type="arabicPeriod" startAt="4"/>
              <a:defRPr/>
            </a:pPr>
            <a:r>
              <a:rPr lang="id-ID" sz="2400" b="1" dirty="0" smtClean="0"/>
              <a:t>Design Settings</a:t>
            </a:r>
            <a:endParaRPr lang="en-US" sz="2800" b="1" dirty="0"/>
          </a:p>
          <a:p>
            <a:pPr marL="900113" lvl="3" indent="-900113" defTabSz="266700" eaLnBrk="0" hangingPunct="0">
              <a:spcBef>
                <a:spcPct val="20000"/>
              </a:spcBef>
              <a:defRPr/>
            </a:pPr>
            <a:r>
              <a:rPr lang="id-ID" sz="2000" b="1" i="1" dirty="0" smtClean="0"/>
              <a:t>Bottom </a:t>
            </a:r>
            <a:r>
              <a:rPr lang="id-ID" sz="2000" b="1" i="1" dirty="0" smtClean="0"/>
              <a:t>Bar</a:t>
            </a:r>
            <a:endParaRPr lang="id-ID" sz="2000" dirty="0" smtClean="0"/>
          </a:p>
          <a:p>
            <a:pPr marL="0" lvl="3" eaLnBrk="0" hangingPunct="0">
              <a:spcBef>
                <a:spcPct val="20000"/>
              </a:spcBef>
              <a:defRPr/>
            </a:pPr>
            <a:r>
              <a:rPr lang="id-ID" sz="2000" dirty="0" smtClean="0"/>
              <a:t>adalah menu navigasi utama yang terletak di bagian bawah dari jendela</a:t>
            </a:r>
            <a:r>
              <a:rPr lang="en-US" sz="2000" dirty="0" smtClean="0"/>
              <a:t>, </a:t>
            </a:r>
            <a:r>
              <a:rPr lang="en-US" sz="2000" dirty="0" err="1" smtClean="0"/>
              <a:t>terdiri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: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Bookmark Button </a:t>
            </a:r>
            <a:r>
              <a:rPr lang="id-ID" dirty="0" smtClean="0"/>
              <a:t>(penunjuk halaman buku) digunakan supaya tombol untuk menampilkan penunjuk halaman buku terlihat pada </a:t>
            </a:r>
            <a:r>
              <a:rPr lang="id-ID" i="1" dirty="0" smtClean="0"/>
              <a:t>flippingbook</a:t>
            </a:r>
            <a:r>
              <a:rPr lang="en-US" i="1" dirty="0" smtClean="0"/>
              <a:t> 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i="1" dirty="0" smtClean="0"/>
              <a:t>T</a:t>
            </a:r>
            <a:r>
              <a:rPr lang="id-ID" i="1" dirty="0" smtClean="0"/>
              <a:t>humbnails Button </a:t>
            </a:r>
            <a:r>
              <a:rPr lang="id-ID" dirty="0" smtClean="0"/>
              <a:t>digunakan supaya tombol untuk menampilkan </a:t>
            </a:r>
            <a:r>
              <a:rPr lang="id-ID" i="1" dirty="0" smtClean="0"/>
              <a:t>thumbnails</a:t>
            </a:r>
            <a:endParaRPr lang="en-US" i="1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PerrnaLink Button </a:t>
            </a:r>
            <a:r>
              <a:rPr lang="id-ID" dirty="0" smtClean="0"/>
              <a:t>digunakan supaya tombol untuk menampilkan halaman situs secara </a:t>
            </a:r>
            <a:r>
              <a:rPr lang="id-ID" i="1" dirty="0" smtClean="0"/>
              <a:t>permanen </a:t>
            </a:r>
            <a:r>
              <a:rPr lang="id-ID" dirty="0" smtClean="0"/>
              <a:t>terlihat pada </a:t>
            </a:r>
            <a:r>
              <a:rPr lang="id-ID" i="1" dirty="0" smtClean="0"/>
              <a:t>flippingbook</a:t>
            </a:r>
            <a:r>
              <a:rPr lang="en-US" i="1" dirty="0" smtClean="0"/>
              <a:t> 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Fullscreen Button </a:t>
            </a:r>
            <a:r>
              <a:rPr lang="id-ID" dirty="0" smtClean="0"/>
              <a:t>digunakan supaya tombol untuk menampilkan halaman buku</a:t>
            </a:r>
            <a:endParaRPr lang="en-US" i="1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Zoom Button </a:t>
            </a:r>
            <a:r>
              <a:rPr lang="id-ID" dirty="0" smtClean="0"/>
              <a:t>digunakan supaya tombol untuk memperbesar halaman buku </a:t>
            </a:r>
            <a:r>
              <a:rPr lang="en-US" i="1" dirty="0" smtClean="0"/>
              <a:t> 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Print Button </a:t>
            </a:r>
            <a:r>
              <a:rPr lang="id-ID" dirty="0" smtClean="0"/>
              <a:t>digunakan supaya tombol untuk mencetak halaman buku </a:t>
            </a:r>
            <a:r>
              <a:rPr lang="en-US" i="1" dirty="0" smtClean="0"/>
              <a:t> 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Save Button </a:t>
            </a:r>
            <a:r>
              <a:rPr lang="id-ID" dirty="0" smtClean="0"/>
              <a:t>digunakan supaya tombol untuk menyimpan buku sebagai P</a:t>
            </a:r>
            <a:r>
              <a:rPr lang="en-US" dirty="0" smtClean="0"/>
              <a:t>D</a:t>
            </a:r>
            <a:r>
              <a:rPr lang="id-ID" dirty="0" smtClean="0"/>
              <a:t>F </a:t>
            </a:r>
            <a:r>
              <a:rPr lang="en-US" i="1" dirty="0" smtClean="0"/>
              <a:t> 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Background Music </a:t>
            </a:r>
            <a:r>
              <a:rPr lang="id-ID" dirty="0" smtClean="0"/>
              <a:t>digunakan supaya tombol untuk memperdengarkan latar suara terlihat pada </a:t>
            </a:r>
            <a:r>
              <a:rPr lang="id-ID" i="1" dirty="0" smtClean="0"/>
              <a:t>flippingbock</a:t>
            </a:r>
            <a:r>
              <a:rPr lang="en-US" i="1" dirty="0" smtClean="0"/>
              <a:t> 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dirty="0" smtClean="0"/>
              <a:t> </a:t>
            </a:r>
            <a:r>
              <a:rPr lang="id-ID" i="1" dirty="0" smtClean="0"/>
              <a:t>Navigation Bar </a:t>
            </a:r>
            <a:r>
              <a:rPr lang="id-ID" dirty="0" smtClean="0"/>
              <a:t>digunakan supaya tombol navigasi terlihat pada </a:t>
            </a:r>
            <a:r>
              <a:rPr lang="id-ID" i="1" dirty="0" smtClean="0"/>
              <a:t>flippingbock</a:t>
            </a:r>
            <a:endParaRPr lang="id-ID" sz="2000" dirty="0" smtClean="0"/>
          </a:p>
          <a:p>
            <a:pPr marL="568325" lvl="3" indent="-28575" eaLnBrk="0" hangingPunct="0">
              <a:spcBef>
                <a:spcPct val="20000"/>
              </a:spcBef>
              <a:buFont typeface="Arial" charset="0"/>
              <a:buChar char="–"/>
              <a:defRPr/>
            </a:pPr>
            <a:endParaRPr lang="en-US" sz="28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1371600" y="304800"/>
            <a:ext cx="5638800" cy="461665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id-ID" sz="2400" b="1" i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e-Book</a:t>
            </a:r>
            <a:endParaRPr lang="en-A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33400" y="762000"/>
            <a:ext cx="8610600" cy="3877985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marL="444500" lvl="3" indent="-444500" eaLnBrk="0" hangingPunct="0">
              <a:spcBef>
                <a:spcPct val="20000"/>
              </a:spcBef>
              <a:buFont typeface="+mj-lt"/>
              <a:buAutoNum type="arabicPeriod" startAt="4"/>
              <a:defRPr/>
            </a:pPr>
            <a:r>
              <a:rPr lang="id-ID" sz="2400" b="1" dirty="0" smtClean="0"/>
              <a:t>Design Settings</a:t>
            </a:r>
            <a:endParaRPr lang="en-US" sz="2800" b="1" dirty="0"/>
          </a:p>
          <a:p>
            <a:pPr marL="900113" lvl="3" indent="-900113" defTabSz="266700" eaLnBrk="0" hangingPunct="0">
              <a:spcBef>
                <a:spcPct val="20000"/>
              </a:spcBef>
              <a:defRPr/>
            </a:pPr>
            <a:r>
              <a:rPr lang="en-US" sz="2000" b="1" i="1" dirty="0" smtClean="0"/>
              <a:t>Top</a:t>
            </a:r>
            <a:r>
              <a:rPr lang="id-ID" sz="2000" b="1" i="1" dirty="0" smtClean="0"/>
              <a:t> </a:t>
            </a:r>
            <a:r>
              <a:rPr lang="id-ID" sz="2000" b="1" i="1" dirty="0" smtClean="0"/>
              <a:t>Bar</a:t>
            </a:r>
            <a:endParaRPr lang="id-ID" sz="2000" dirty="0" smtClean="0"/>
          </a:p>
          <a:p>
            <a:pPr marL="0" lvl="3" eaLnBrk="0" hangingPunct="0">
              <a:spcBef>
                <a:spcPct val="20000"/>
              </a:spcBef>
              <a:defRPr/>
            </a:pPr>
            <a:r>
              <a:rPr lang="id-ID" sz="2000" dirty="0" smtClean="0"/>
              <a:t>menu penunjuk utama yang terletak dibagian atas dari jendela </a:t>
            </a:r>
            <a:r>
              <a:rPr lang="id-ID" sz="2000" i="1" dirty="0" smtClean="0"/>
              <a:t>flippingbock </a:t>
            </a:r>
            <a:r>
              <a:rPr lang="id-ID" sz="2000" dirty="0" smtClean="0"/>
              <a:t>yang telah selesai. </a:t>
            </a:r>
            <a:r>
              <a:rPr lang="en-US" sz="2000" dirty="0" smtClean="0"/>
              <a:t>, </a:t>
            </a:r>
            <a:r>
              <a:rPr lang="en-US" sz="2000" dirty="0" err="1" smtClean="0"/>
              <a:t>terdiri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: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Title </a:t>
            </a:r>
            <a:r>
              <a:rPr lang="id-ID" dirty="0" smtClean="0"/>
              <a:t>digunakan untuk menampilkan judul buku </a:t>
            </a:r>
            <a:r>
              <a:rPr lang="id-ID" i="1" dirty="0" smtClean="0"/>
              <a:t>f/ippingbook</a:t>
            </a:r>
            <a:r>
              <a:rPr lang="en-US" i="1" dirty="0" smtClean="0"/>
              <a:t> </a:t>
            </a:r>
            <a:endParaRPr lang="en-US" i="1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Pagination </a:t>
            </a:r>
            <a:r>
              <a:rPr lang="id-ID" dirty="0" smtClean="0"/>
              <a:t>digunakan untuk menampilkan jumlah halaman </a:t>
            </a:r>
            <a:r>
              <a:rPr lang="id-ID" i="1" dirty="0" smtClean="0"/>
              <a:t>f/ippingbook</a:t>
            </a:r>
            <a:r>
              <a:rPr lang="id-ID" i="1" dirty="0" smtClean="0"/>
              <a:t>s</a:t>
            </a:r>
            <a:endParaRPr lang="en-US" i="1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Link </a:t>
            </a:r>
            <a:r>
              <a:rPr lang="id-ID" dirty="0" smtClean="0"/>
              <a:t>digunakan untuk menampilkan laman situs pada </a:t>
            </a:r>
            <a:r>
              <a:rPr lang="id-ID" i="1" dirty="0" smtClean="0"/>
              <a:t>flippingbock</a:t>
            </a:r>
            <a:r>
              <a:rPr lang="en-US" i="1" dirty="0" smtClean="0"/>
              <a:t> </a:t>
            </a:r>
            <a:endParaRPr lang="en-US" i="1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Extemal Link URL </a:t>
            </a:r>
            <a:r>
              <a:rPr lang="id-ID" dirty="0" smtClean="0"/>
              <a:t>digunakan untuk menampilkan laman situs luar pada kaitannya dengan konten dari </a:t>
            </a:r>
            <a:r>
              <a:rPr lang="id-ID" i="1" dirty="0" smtClean="0"/>
              <a:t>"link</a:t>
            </a:r>
            <a:r>
              <a:rPr lang="id-ID" i="1" dirty="0" smtClean="0"/>
              <a:t>”</a:t>
            </a:r>
            <a:endParaRPr lang="en-US" i="1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Search Enab/ed </a:t>
            </a:r>
            <a:r>
              <a:rPr lang="id-ID" dirty="0" smtClean="0"/>
              <a:t>digunakan untuk mencari kata/teks pada halaman buku pada </a:t>
            </a:r>
            <a:r>
              <a:rPr lang="id-ID" i="1" dirty="0" smtClean="0"/>
              <a:t>flippingbook</a:t>
            </a:r>
            <a:endParaRPr lang="en-US" sz="28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1371600" y="304800"/>
            <a:ext cx="5638800" cy="461665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id-ID" sz="2400" b="1" i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e-Book</a:t>
            </a:r>
            <a:endParaRPr lang="en-A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33400" y="762000"/>
            <a:ext cx="8610600" cy="6611041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marL="444500" lvl="3" indent="-444500" eaLnBrk="0" hangingPunct="0">
              <a:spcBef>
                <a:spcPct val="20000"/>
              </a:spcBef>
              <a:buFont typeface="+mj-lt"/>
              <a:buAutoNum type="arabicPeriod" startAt="4"/>
              <a:defRPr/>
            </a:pPr>
            <a:r>
              <a:rPr lang="id-ID" sz="2400" b="1" dirty="0" smtClean="0"/>
              <a:t>Design Settings</a:t>
            </a:r>
            <a:endParaRPr lang="en-US" sz="2800" b="1" dirty="0"/>
          </a:p>
          <a:p>
            <a:pPr marL="900113" lvl="3" indent="-900113" defTabSz="266700" eaLnBrk="0" hangingPunct="0">
              <a:spcBef>
                <a:spcPct val="20000"/>
              </a:spcBef>
              <a:defRPr/>
            </a:pPr>
            <a:r>
              <a:rPr lang="id-ID" sz="2000" b="1" i="1" dirty="0" smtClean="0"/>
              <a:t>Book </a:t>
            </a:r>
            <a:r>
              <a:rPr lang="id-ID" sz="2000" b="1" dirty="0" smtClean="0"/>
              <a:t>(Tampilan Buku</a:t>
            </a:r>
            <a:r>
              <a:rPr lang="id-ID" sz="2000" b="1" dirty="0" smtClean="0"/>
              <a:t>)</a:t>
            </a:r>
            <a:endParaRPr lang="en-US" sz="2000" b="1" dirty="0" smtClean="0"/>
          </a:p>
          <a:p>
            <a:r>
              <a:rPr lang="en-US" dirty="0" err="1" smtClean="0"/>
              <a:t>Seting</a:t>
            </a:r>
            <a:r>
              <a:rPr lang="id-ID" dirty="0" smtClean="0"/>
              <a:t> </a:t>
            </a:r>
            <a:r>
              <a:rPr lang="id-ID" dirty="0" smtClean="0"/>
              <a:t>desain buku digunakan untuk mengatur tata letak serta ukuran tampilan </a:t>
            </a:r>
            <a:r>
              <a:rPr lang="id-ID" dirty="0" smtClean="0"/>
              <a:t>PD</a:t>
            </a:r>
            <a:r>
              <a:rPr lang="en-US" dirty="0" smtClean="0"/>
              <a:t>F </a:t>
            </a:r>
            <a:endParaRPr lang="en-US" dirty="0" smtClean="0"/>
          </a:p>
          <a:p>
            <a:pPr marL="266700" lvl="3" indent="-266700" eaLnBrk="0" hangingPunct="0">
              <a:spcBef>
                <a:spcPts val="0"/>
              </a:spcBef>
              <a:buFont typeface="Arial" charset="0"/>
              <a:buChar char="–"/>
              <a:defRPr/>
            </a:pPr>
            <a:r>
              <a:rPr lang="id-ID" i="1" dirty="0" smtClean="0"/>
              <a:t>Book Scale Size </a:t>
            </a:r>
            <a:r>
              <a:rPr lang="id-ID" dirty="0" smtClean="0"/>
              <a:t>digunakan untuk mengelola besarnya tampilan buku pada jendela utama </a:t>
            </a:r>
            <a:r>
              <a:rPr lang="id-ID" i="1" dirty="0" smtClean="0"/>
              <a:t>Flippingbook. </a:t>
            </a:r>
            <a:r>
              <a:rPr lang="id-ID" dirty="0" smtClean="0"/>
              <a:t>Besar tampilan diberikan dengan persentasi (%)</a:t>
            </a:r>
            <a:r>
              <a:rPr lang="en-US" i="1" dirty="0" smtClean="0"/>
              <a:t> </a:t>
            </a:r>
            <a:endParaRPr lang="en-US" i="1" dirty="0" smtClean="0"/>
          </a:p>
          <a:p>
            <a:pPr marL="266700" lvl="3" indent="-266700" eaLnBrk="0" hangingPunct="0">
              <a:spcBef>
                <a:spcPts val="0"/>
              </a:spcBef>
              <a:buFont typeface="Arial" charset="0"/>
              <a:buChar char="–"/>
              <a:defRPr/>
            </a:pPr>
            <a:r>
              <a:rPr lang="id-ID" i="1" dirty="0" smtClean="0"/>
              <a:t>Book Shadow </a:t>
            </a:r>
            <a:r>
              <a:rPr lang="id-ID" dirty="0" smtClean="0"/>
              <a:t>dan </a:t>
            </a:r>
            <a:r>
              <a:rPr lang="id-ID" i="1" dirty="0" smtClean="0"/>
              <a:t>Drop Shadow </a:t>
            </a:r>
            <a:r>
              <a:rPr lang="id-ID" dirty="0" smtClean="0"/>
              <a:t>digunakan untuk memberikan efek bayangan pada tampilan buku pada jendela utama </a:t>
            </a:r>
            <a:r>
              <a:rPr lang="id-ID" i="1" dirty="0" smtClean="0"/>
              <a:t>Flippingbaak</a:t>
            </a:r>
            <a:r>
              <a:rPr lang="en-US" i="1" dirty="0" smtClean="0"/>
              <a:t> </a:t>
            </a:r>
          </a:p>
          <a:p>
            <a:pPr marL="266700" lvl="3" indent="-266700" eaLnBrk="0" hangingPunct="0">
              <a:spcBef>
                <a:spcPts val="0"/>
              </a:spcBef>
              <a:buFont typeface="Arial" charset="0"/>
              <a:buChar char="–"/>
              <a:defRPr/>
            </a:pPr>
            <a:r>
              <a:rPr lang="id-ID" i="1" dirty="0" smtClean="0"/>
              <a:t>Hand </a:t>
            </a:r>
            <a:r>
              <a:rPr lang="id-ID" i="1" dirty="0" smtClean="0"/>
              <a:t>Over Book </a:t>
            </a:r>
            <a:r>
              <a:rPr lang="id-ID" dirty="0" smtClean="0"/>
              <a:t>dan </a:t>
            </a:r>
            <a:r>
              <a:rPr lang="id-ID" i="1" dirty="0" smtClean="0"/>
              <a:t>Hand Over Corner </a:t>
            </a:r>
            <a:r>
              <a:rPr lang="id-ID" dirty="0" smtClean="0"/>
              <a:t>digunakan untuk memberikan tampilan tangan </a:t>
            </a:r>
            <a:r>
              <a:rPr lang="id-ID" i="1" dirty="0" smtClean="0"/>
              <a:t>(hand) </a:t>
            </a:r>
            <a:r>
              <a:rPr lang="id-ID" dirty="0" smtClean="0"/>
              <a:t>pada tampilan buku pada jendela utama </a:t>
            </a:r>
            <a:r>
              <a:rPr lang="id-ID" i="1" dirty="0" smtClean="0"/>
              <a:t>Flippingbaak</a:t>
            </a:r>
            <a:r>
              <a:rPr lang="en-US" i="1" dirty="0" smtClean="0"/>
              <a:t> </a:t>
            </a:r>
          </a:p>
          <a:p>
            <a:pPr marL="266700" lvl="3" indent="-266700" eaLnBrk="0" hangingPunct="0">
              <a:spcBef>
                <a:spcPts val="0"/>
              </a:spcBef>
              <a:buFont typeface="Arial" charset="0"/>
              <a:buChar char="–"/>
              <a:defRPr/>
            </a:pPr>
            <a:r>
              <a:rPr lang="id-ID" i="1" dirty="0" smtClean="0"/>
              <a:t>Flipping </a:t>
            </a:r>
            <a:r>
              <a:rPr lang="id-ID" i="1" dirty="0" smtClean="0"/>
              <a:t>Speed </a:t>
            </a:r>
            <a:r>
              <a:rPr lang="id-ID" dirty="0" smtClean="0"/>
              <a:t>dan </a:t>
            </a:r>
            <a:r>
              <a:rPr lang="id-ID" i="1" dirty="0" smtClean="0"/>
              <a:t>Prelaad All Pages </a:t>
            </a:r>
            <a:r>
              <a:rPr lang="id-ID" dirty="0" smtClean="0"/>
              <a:t>digunakan untuk mempercepat laju dari balikan buku pada jendela utama </a:t>
            </a:r>
            <a:r>
              <a:rPr lang="id-ID" i="1" dirty="0" smtClean="0"/>
              <a:t>Flippingbook</a:t>
            </a:r>
            <a:r>
              <a:rPr lang="en-US" i="1" dirty="0" smtClean="0"/>
              <a:t> </a:t>
            </a:r>
          </a:p>
          <a:p>
            <a:pPr marL="266700" lvl="3" indent="-266700" eaLnBrk="0" hangingPunct="0">
              <a:spcBef>
                <a:spcPts val="0"/>
              </a:spcBef>
              <a:buFont typeface="Arial" charset="0"/>
              <a:buChar char="–"/>
              <a:defRPr/>
            </a:pPr>
            <a:r>
              <a:rPr lang="id-ID" i="1" dirty="0" smtClean="0"/>
              <a:t>Curl </a:t>
            </a:r>
            <a:r>
              <a:rPr lang="id-ID" i="1" dirty="0" smtClean="0"/>
              <a:t>Corner </a:t>
            </a:r>
            <a:r>
              <a:rPr lang="id-ID" dirty="0" smtClean="0"/>
              <a:t>dan </a:t>
            </a:r>
            <a:r>
              <a:rPr lang="id-ID" i="1" dirty="0" smtClean="0"/>
              <a:t>Curl Corner Posiüon </a:t>
            </a:r>
            <a:r>
              <a:rPr lang="id-ID" dirty="0" smtClean="0"/>
              <a:t>digunakan untuk membenkan efek tekukan halaman pada buku di jendela utama </a:t>
            </a:r>
            <a:r>
              <a:rPr lang="id-ID" i="1" dirty="0" smtClean="0"/>
              <a:t>Flippingbook</a:t>
            </a:r>
            <a:r>
              <a:rPr lang="en-US" i="1" dirty="0" smtClean="0"/>
              <a:t> </a:t>
            </a:r>
          </a:p>
          <a:p>
            <a:pPr marL="266700" lvl="3" indent="-266700" eaLnBrk="0" hangingPunct="0">
              <a:spcBef>
                <a:spcPts val="0"/>
              </a:spcBef>
              <a:buFont typeface="Arial" charset="0"/>
              <a:buChar char="–"/>
              <a:defRPr/>
            </a:pPr>
            <a:r>
              <a:rPr lang="id-ID" i="1" dirty="0" smtClean="0"/>
              <a:t>Right </a:t>
            </a:r>
            <a:r>
              <a:rPr lang="id-ID" i="1" dirty="0" smtClean="0"/>
              <a:t>to Left </a:t>
            </a:r>
            <a:r>
              <a:rPr lang="id-ID" dirty="0" smtClean="0"/>
              <a:t>digunakan apabila ingin buku dibuka dari kanan ke kiri</a:t>
            </a:r>
            <a:r>
              <a:rPr lang="id-ID" dirty="0" smtClean="0"/>
              <a:t>.</a:t>
            </a:r>
            <a:r>
              <a:rPr lang="en-US" dirty="0" smtClean="0"/>
              <a:t> </a:t>
            </a:r>
          </a:p>
          <a:p>
            <a:pPr marL="266700" lvl="3" indent="-266700" eaLnBrk="0" hangingPunct="0">
              <a:spcBef>
                <a:spcPts val="0"/>
              </a:spcBef>
              <a:buFont typeface="Arial" charset="0"/>
              <a:buChar char="–"/>
              <a:defRPr/>
            </a:pPr>
            <a:r>
              <a:rPr lang="id-ID" i="1" dirty="0" smtClean="0"/>
              <a:t>Book </a:t>
            </a:r>
            <a:r>
              <a:rPr lang="id-ID" i="1" dirty="0" smtClean="0"/>
              <a:t>Proportion </a:t>
            </a:r>
            <a:r>
              <a:rPr lang="id-ID" dirty="0" smtClean="0"/>
              <a:t>digunakan untuk mengatur besar buku di jendela utama </a:t>
            </a:r>
            <a:r>
              <a:rPr lang="id-ID" i="1" dirty="0" smtClean="0"/>
              <a:t>Flippingbook. </a:t>
            </a:r>
            <a:r>
              <a:rPr lang="id-ID" dirty="0" smtClean="0"/>
              <a:t>Apabila proporsi yang digunakan salah maka tampilan buku akan cenderung menjadi jelek. Pengaturan normal adalah sesuai dengan proporsi asli </a:t>
            </a:r>
            <a:endParaRPr lang="en-US" dirty="0" smtClean="0"/>
          </a:p>
          <a:p>
            <a:pPr marL="266700" lvl="3" indent="-266700" eaLnBrk="0" hangingPunct="0">
              <a:spcBef>
                <a:spcPts val="0"/>
              </a:spcBef>
              <a:buFont typeface="Arial" charset="0"/>
              <a:buChar char="–"/>
              <a:defRPr/>
            </a:pPr>
            <a:r>
              <a:rPr lang="id-ID" i="1" dirty="0" smtClean="0"/>
              <a:t>Shadow </a:t>
            </a:r>
            <a:r>
              <a:rPr lang="id-ID" i="1" dirty="0" smtClean="0"/>
              <a:t>Depth </a:t>
            </a:r>
            <a:r>
              <a:rPr lang="id-ID" dirty="0" smtClean="0"/>
              <a:t>digunakan untuk mengatur seberapa tebal efek bayangan pada </a:t>
            </a:r>
            <a:r>
              <a:rPr lang="id-ID" dirty="0" smtClean="0"/>
              <a:t>tampilan </a:t>
            </a:r>
            <a:r>
              <a:rPr lang="id-ID" dirty="0" smtClean="0"/>
              <a:t>buku pada jendela utama </a:t>
            </a:r>
            <a:r>
              <a:rPr lang="id-ID" i="1" dirty="0" smtClean="0"/>
              <a:t>Flippingbock</a:t>
            </a:r>
            <a:endParaRPr lang="en-US" i="1" dirty="0" smtClean="0"/>
          </a:p>
          <a:p>
            <a:pPr marL="266700" lvl="3" indent="-266700" eaLnBrk="0" hangingPunct="0">
              <a:spcBef>
                <a:spcPts val="0"/>
              </a:spcBef>
              <a:buFont typeface="Arial" charset="0"/>
              <a:buChar char="–"/>
              <a:defRPr/>
            </a:pPr>
            <a:r>
              <a:rPr lang="id-ID" i="1" dirty="0" smtClean="0"/>
              <a:t>Book Hard Cover </a:t>
            </a:r>
            <a:r>
              <a:rPr lang="id-ID" dirty="0" smtClean="0"/>
              <a:t>digunakan untuk memberikan efek halaman sampul depan yang tebal (kaku) pada tampilan buku pada jendela utama </a:t>
            </a:r>
            <a:r>
              <a:rPr lang="id-ID" i="1" dirty="0" smtClean="0"/>
              <a:t>Flippingbock</a:t>
            </a:r>
            <a:endParaRPr lang="id-ID" dirty="0" smtClean="0"/>
          </a:p>
          <a:p>
            <a:pPr marL="568325" lvl="3" indent="-28575" eaLnBrk="0" hangingPunct="0">
              <a:spcBef>
                <a:spcPct val="20000"/>
              </a:spcBef>
              <a:buFont typeface="Arial" charset="0"/>
              <a:buChar char="–"/>
              <a:defRPr/>
            </a:pPr>
            <a:endParaRPr lang="en-US" sz="28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1371600" y="304800"/>
            <a:ext cx="5638800" cy="461665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id-ID" sz="2400" b="1" i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e-Book</a:t>
            </a:r>
            <a:endParaRPr lang="en-A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33400" y="762000"/>
            <a:ext cx="8610600" cy="4739759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marL="444500" lvl="3" indent="-444500" eaLnBrk="0" hangingPunct="0">
              <a:spcBef>
                <a:spcPct val="20000"/>
              </a:spcBef>
              <a:buFont typeface="+mj-lt"/>
              <a:buAutoNum type="arabicPeriod" startAt="4"/>
              <a:defRPr/>
            </a:pPr>
            <a:r>
              <a:rPr lang="id-ID" sz="2400" b="1" dirty="0" smtClean="0"/>
              <a:t>Design Settings</a:t>
            </a:r>
            <a:endParaRPr lang="en-US" sz="2800" b="1" dirty="0"/>
          </a:p>
          <a:p>
            <a:pPr marL="900113" lvl="3" indent="-900113" defTabSz="266700" eaLnBrk="0" hangingPunct="0">
              <a:spcBef>
                <a:spcPct val="20000"/>
              </a:spcBef>
              <a:defRPr/>
            </a:pPr>
            <a:r>
              <a:rPr lang="id-ID" sz="2000" b="1" i="1" dirty="0" smtClean="0"/>
              <a:t>Sounds </a:t>
            </a:r>
            <a:r>
              <a:rPr lang="id-ID" sz="2000" b="1" dirty="0" smtClean="0"/>
              <a:t>(Menu Suara)</a:t>
            </a:r>
            <a:endParaRPr lang="id-ID" sz="2000" dirty="0" smtClean="0"/>
          </a:p>
          <a:p>
            <a:pPr marL="0" lvl="3" eaLnBrk="0" hangingPunct="0">
              <a:spcBef>
                <a:spcPct val="20000"/>
              </a:spcBef>
              <a:defRPr/>
            </a:pPr>
            <a:r>
              <a:rPr lang="id-ID" sz="2000" dirty="0" smtClean="0"/>
              <a:t>Pengesetan suara digunakan untuk mengatur </a:t>
            </a:r>
            <a:r>
              <a:rPr lang="id-ID" sz="2000" dirty="0" smtClean="0"/>
              <a:t>suara</a:t>
            </a:r>
            <a:r>
              <a:rPr lang="en-US" sz="2000" dirty="0" smtClean="0"/>
              <a:t>, </a:t>
            </a:r>
            <a:r>
              <a:rPr lang="en-US" sz="2000" dirty="0" err="1" smtClean="0"/>
              <a:t>terdiri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: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Flip </a:t>
            </a:r>
            <a:r>
              <a:rPr lang="id-ID" i="1" dirty="0" smtClean="0"/>
              <a:t>Sound </a:t>
            </a:r>
            <a:r>
              <a:rPr lang="id-ID" dirty="0" smtClean="0"/>
              <a:t>digunakan untuk memberikan efek suara balikan </a:t>
            </a:r>
            <a:r>
              <a:rPr lang="id-ID" i="1" dirty="0" smtClean="0"/>
              <a:t>(flip) </a:t>
            </a:r>
            <a:r>
              <a:rPr lang="id-ID" dirty="0" smtClean="0"/>
              <a:t>pada tampilan buku ketika dibalik oleh </a:t>
            </a:r>
            <a:r>
              <a:rPr lang="id-ID" dirty="0" smtClean="0"/>
              <a:t>pengguna</a:t>
            </a:r>
            <a:r>
              <a:rPr lang="en-US" dirty="0" smtClean="0"/>
              <a:t> 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Background </a:t>
            </a:r>
            <a:r>
              <a:rPr lang="id-ID" i="1" dirty="0" smtClean="0"/>
              <a:t>Sound </a:t>
            </a:r>
            <a:r>
              <a:rPr lang="id-ID" dirty="0" smtClean="0"/>
              <a:t>digunakan untuk memberikan efek suara latar pada tampilan buku pada jendela utama </a:t>
            </a:r>
            <a:r>
              <a:rPr lang="id-ID" i="1" dirty="0" smtClean="0"/>
              <a:t>Flippingbook. </a:t>
            </a:r>
            <a:r>
              <a:rPr lang="id-ID" dirty="0" smtClean="0"/>
              <a:t>Efek ini dapat berupa musik yang nantinya akan diputar berulang-ulang bila diperlukan. Jenis format suara lataratau musik yang didukung adalah Wav dan </a:t>
            </a:r>
            <a:r>
              <a:rPr lang="id-ID" dirty="0" smtClean="0"/>
              <a:t>MP3</a:t>
            </a:r>
            <a:r>
              <a:rPr lang="en-US" dirty="0" smtClean="0"/>
              <a:t> 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Background </a:t>
            </a:r>
            <a:r>
              <a:rPr lang="id-ID" i="1" dirty="0" smtClean="0"/>
              <a:t>Sound Looping: </a:t>
            </a:r>
            <a:r>
              <a:rPr lang="id-ID" dirty="0" smtClean="0"/>
              <a:t>digunakan untuk mengulang suara latar atau musik bila </a:t>
            </a:r>
            <a:r>
              <a:rPr lang="id-ID" dirty="0" smtClean="0"/>
              <a:t>diperlukan</a:t>
            </a:r>
            <a:r>
              <a:rPr lang="en-US" dirty="0" smtClean="0"/>
              <a:t> 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Autoplay </a:t>
            </a:r>
            <a:r>
              <a:rPr lang="id-ID" i="1" dirty="0" smtClean="0"/>
              <a:t>Background Sound </a:t>
            </a:r>
            <a:r>
              <a:rPr lang="id-ID" dirty="0" smtClean="0"/>
              <a:t>digunakan apabila pengguna atau pembuat </a:t>
            </a:r>
            <a:r>
              <a:rPr lang="id-ID" i="1" dirty="0" smtClean="0"/>
              <a:t>flippingbook </a:t>
            </a:r>
            <a:r>
              <a:rPr lang="id-ID" dirty="0" smtClean="0"/>
              <a:t>ingin suara latar langsung dimainkan</a:t>
            </a:r>
            <a:endParaRPr lang="id-ID" sz="2000" dirty="0" smtClean="0"/>
          </a:p>
          <a:p>
            <a:pPr marL="568325" lvl="3" indent="-28575" eaLnBrk="0" hangingPunct="0">
              <a:spcBef>
                <a:spcPct val="20000"/>
              </a:spcBef>
              <a:buFont typeface="Arial" charset="0"/>
              <a:buChar char="–"/>
              <a:defRPr/>
            </a:pPr>
            <a:endParaRPr lang="en-US" sz="28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1371600" y="304800"/>
            <a:ext cx="5638800" cy="461665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id-ID" sz="2400" b="1" i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e-Book</a:t>
            </a:r>
            <a:endParaRPr lang="en-A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33400" y="762000"/>
            <a:ext cx="8610600" cy="5509200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marL="444500" lvl="3" indent="-444500" eaLnBrk="0" hangingPunct="0">
              <a:spcBef>
                <a:spcPct val="20000"/>
              </a:spcBef>
              <a:buFont typeface="+mj-lt"/>
              <a:buAutoNum type="arabicPeriod" startAt="4"/>
              <a:defRPr/>
            </a:pPr>
            <a:r>
              <a:rPr lang="id-ID" sz="2400" b="1" dirty="0" smtClean="0"/>
              <a:t>Design Settings</a:t>
            </a:r>
            <a:endParaRPr lang="en-US" sz="2800" b="1" dirty="0"/>
          </a:p>
          <a:p>
            <a:pPr marL="900113" lvl="3" indent="-900113" defTabSz="266700" eaLnBrk="0" hangingPunct="0">
              <a:spcBef>
                <a:spcPct val="20000"/>
              </a:spcBef>
              <a:defRPr/>
            </a:pPr>
            <a:r>
              <a:rPr lang="id-ID" sz="2000" b="1" dirty="0" smtClean="0"/>
              <a:t>Window</a:t>
            </a:r>
            <a:r>
              <a:rPr lang="id-ID" sz="2000" b="1" i="1" dirty="0" smtClean="0"/>
              <a:t> </a:t>
            </a:r>
            <a:r>
              <a:rPr lang="id-ID" sz="2000" b="1" dirty="0" smtClean="0"/>
              <a:t>(Tampilan Jendela)</a:t>
            </a:r>
            <a:endParaRPr lang="id-ID" sz="2000" dirty="0" smtClean="0"/>
          </a:p>
          <a:p>
            <a:pPr marL="0" lvl="3" eaLnBrk="0" hangingPunct="0">
              <a:spcBef>
                <a:spcPct val="20000"/>
              </a:spcBef>
              <a:defRPr/>
            </a:pPr>
            <a:r>
              <a:rPr lang="id-ID" sz="2000" i="1" dirty="0" smtClean="0"/>
              <a:t>Setting Window </a:t>
            </a:r>
            <a:r>
              <a:rPr lang="id-ID" sz="2000" dirty="0" smtClean="0"/>
              <a:t>digunakan untuk mengatur tampilan jendela </a:t>
            </a:r>
            <a:r>
              <a:rPr lang="id-ID" sz="2000" i="1" dirty="0" smtClean="0"/>
              <a:t>flippingbook</a:t>
            </a:r>
            <a:r>
              <a:rPr lang="en-US" sz="2000" dirty="0" smtClean="0"/>
              <a:t>, </a:t>
            </a:r>
            <a:r>
              <a:rPr lang="en-US" sz="2000" dirty="0" err="1" smtClean="0"/>
              <a:t>terdiri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: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Outer </a:t>
            </a:r>
            <a:r>
              <a:rPr lang="id-ID" i="1" dirty="0" smtClean="0"/>
              <a:t>Image </a:t>
            </a:r>
            <a:r>
              <a:rPr lang="id-ID" dirty="0" smtClean="0"/>
              <a:t>dan </a:t>
            </a:r>
            <a:r>
              <a:rPr lang="id-ID" i="1" dirty="0" smtClean="0"/>
              <a:t>Outer Image Position </a:t>
            </a:r>
            <a:r>
              <a:rPr lang="id-ID" dirty="0" smtClean="0"/>
              <a:t>digunakan apabila pengguna ingin mengubah latar belakang dari tampilan aplikasi </a:t>
            </a:r>
            <a:r>
              <a:rPr lang="id-ID" i="1" dirty="0" smtClean="0"/>
              <a:t>flippingbook</a:t>
            </a:r>
            <a:r>
              <a:rPr lang="en-US" i="1" dirty="0" smtClean="0"/>
              <a:t> 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Inner </a:t>
            </a:r>
            <a:r>
              <a:rPr lang="id-ID" i="1" dirty="0" smtClean="0"/>
              <a:t>Image </a:t>
            </a:r>
            <a:r>
              <a:rPr lang="id-ID" dirty="0" smtClean="0"/>
              <a:t>dan </a:t>
            </a:r>
            <a:r>
              <a:rPr lang="id-ID" i="1" dirty="0" smtClean="0"/>
              <a:t>Inner Image Position </a:t>
            </a:r>
            <a:r>
              <a:rPr lang="id-ID" dirty="0" smtClean="0"/>
              <a:t>digunakan apabila pengguna ingin mengubah latar belakang dari tampilan jendela buku di </a:t>
            </a:r>
            <a:r>
              <a:rPr lang="id-ID" i="1" dirty="0" smtClean="0"/>
              <a:t>flippingbook</a:t>
            </a:r>
            <a:endParaRPr lang="en-US" i="1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Window </a:t>
            </a:r>
            <a:r>
              <a:rPr lang="id-ID" i="1" dirty="0" smtClean="0"/>
              <a:t>Size </a:t>
            </a:r>
            <a:r>
              <a:rPr lang="id-ID" dirty="0" smtClean="0"/>
              <a:t>digunakan apabila pengguna ingin mengubah besar tampilan dari jendela utama aplikasi </a:t>
            </a:r>
            <a:r>
              <a:rPr lang="id-ID" i="1" dirty="0" smtClean="0"/>
              <a:t>flippingbook</a:t>
            </a:r>
            <a:endParaRPr lang="en-US" i="1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Automatic </a:t>
            </a:r>
            <a:r>
              <a:rPr lang="id-ID" i="1" dirty="0" smtClean="0"/>
              <a:t>Fullscreen </a:t>
            </a:r>
            <a:r>
              <a:rPr lang="id-ID" dirty="0" smtClean="0"/>
              <a:t>digunakan apabila pengguna ingin jendela utama aplikasi </a:t>
            </a:r>
            <a:r>
              <a:rPr lang="id-ID" i="1" dirty="0" smtClean="0"/>
              <a:t>flippingbook </a:t>
            </a:r>
            <a:r>
              <a:rPr lang="id-ID" dirty="0" smtClean="0"/>
              <a:t>langsung ditampilkan secara penuh pada awal membuka hasil konversi aplikasi </a:t>
            </a:r>
            <a:r>
              <a:rPr lang="id-ID" i="1" dirty="0" smtClean="0"/>
              <a:t>flippingbaak </a:t>
            </a:r>
            <a:r>
              <a:rPr lang="id-ID" dirty="0" smtClean="0"/>
              <a:t>dalam bentul&lt; </a:t>
            </a:r>
            <a:r>
              <a:rPr lang="id-ID" dirty="0" smtClean="0"/>
              <a:t>EXE</a:t>
            </a:r>
            <a:r>
              <a:rPr lang="en-US" dirty="0" smtClean="0"/>
              <a:t> 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i="1" dirty="0" smtClean="0"/>
              <a:t>Default </a:t>
            </a:r>
            <a:r>
              <a:rPr lang="id-ID" sz="2000" i="1" dirty="0" smtClean="0"/>
              <a:t>Size Window </a:t>
            </a:r>
            <a:r>
              <a:rPr lang="id-ID" sz="2000" dirty="0" smtClean="0"/>
              <a:t>digunakan apabila pengguna mg1n jendela utama aplikasi </a:t>
            </a:r>
            <a:r>
              <a:rPr lang="id-ID" sz="2000" i="1" dirty="0" smtClean="0"/>
              <a:t>flippingbook </a:t>
            </a:r>
            <a:r>
              <a:rPr lang="id-ID" sz="2000" dirty="0" smtClean="0"/>
              <a:t>langsung menampilkan </a:t>
            </a:r>
            <a:r>
              <a:rPr lang="id-ID" sz="2000" i="1" dirty="0" smtClean="0"/>
              <a:t>thumbnail </a:t>
            </a:r>
            <a:r>
              <a:rPr lang="id-ID" sz="2000" dirty="0" smtClean="0"/>
              <a:t>atau daftar isi </a:t>
            </a:r>
            <a:r>
              <a:rPr lang="id-ID" sz="2000" i="1" dirty="0" smtClean="0"/>
              <a:t>(table of content) </a:t>
            </a:r>
            <a:r>
              <a:rPr lang="id-ID" sz="2000" dirty="0" smtClean="0"/>
              <a:t>pada awal membuka hasil konversi aplikasi </a:t>
            </a:r>
            <a:r>
              <a:rPr lang="id-ID" sz="2000" i="1" dirty="0" smtClean="0"/>
              <a:t>flippingbook </a:t>
            </a:r>
            <a:r>
              <a:rPr lang="id-ID" sz="2000" dirty="0" smtClean="0"/>
              <a:t>dalam bentuk EXE</a:t>
            </a:r>
            <a:endParaRPr lang="en-US" sz="48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1371600" y="304800"/>
            <a:ext cx="5638800" cy="461665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id-ID" sz="2400" b="1" i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e-Book</a:t>
            </a:r>
            <a:endParaRPr lang="en-A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33400" y="762000"/>
            <a:ext cx="8610600" cy="4154984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marL="444500" lvl="3" indent="-444500" eaLnBrk="0" hangingPunct="0">
              <a:spcBef>
                <a:spcPct val="20000"/>
              </a:spcBef>
              <a:buFont typeface="+mj-lt"/>
              <a:buAutoNum type="arabicPeriod" startAt="4"/>
              <a:defRPr/>
            </a:pPr>
            <a:r>
              <a:rPr lang="id-ID" sz="2400" b="1" dirty="0" smtClean="0"/>
              <a:t>Design Settings</a:t>
            </a:r>
            <a:endParaRPr lang="en-US" sz="2800" b="1" dirty="0"/>
          </a:p>
          <a:p>
            <a:pPr marL="900113" lvl="3" indent="-900113" defTabSz="266700" eaLnBrk="0" hangingPunct="0">
              <a:spcBef>
                <a:spcPct val="20000"/>
              </a:spcBef>
              <a:defRPr/>
            </a:pPr>
            <a:r>
              <a:rPr lang="id-ID" sz="2000" b="1" i="1" dirty="0" smtClean="0"/>
              <a:t>Zooming </a:t>
            </a:r>
            <a:r>
              <a:rPr lang="id-ID" sz="2000" b="1" dirty="0" smtClean="0"/>
              <a:t>(Menu Pembesaran</a:t>
            </a:r>
            <a:r>
              <a:rPr lang="id-ID" sz="2000" b="1" dirty="0" smtClean="0"/>
              <a:t>)</a:t>
            </a:r>
            <a:endParaRPr lang="en-US" sz="2000" b="1" dirty="0" smtClean="0"/>
          </a:p>
          <a:p>
            <a:pPr marL="355600" lvl="3" indent="-355600" defTabSz="266700" eaLnBrk="0" hangingPunct="0">
              <a:spcBef>
                <a:spcPct val="20000"/>
              </a:spcBef>
              <a:defRPr/>
            </a:pPr>
            <a:r>
              <a:rPr lang="id-ID" sz="2000" dirty="0" smtClean="0"/>
              <a:t>Pengesetan menu pembesaran digunakan untuk mengatur pembesaran buku </a:t>
            </a:r>
            <a:r>
              <a:rPr lang="id-ID" sz="2000" i="1" dirty="0" smtClean="0"/>
              <a:t>flippingbook </a:t>
            </a:r>
            <a:r>
              <a:rPr lang="id-ID" sz="2000" dirty="0" smtClean="0"/>
              <a:t>apabila kita klik dua kali menggunakan </a:t>
            </a:r>
            <a:r>
              <a:rPr lang="id-ID" sz="2000" i="1" dirty="0" smtClean="0"/>
              <a:t>mouse. </a:t>
            </a:r>
            <a:r>
              <a:rPr lang="id-ID" sz="2000" dirty="0" smtClean="0"/>
              <a:t>Desain pengesetan pembesaran terdiri dari</a:t>
            </a:r>
            <a:r>
              <a:rPr lang="en-US" sz="2000" dirty="0" smtClean="0"/>
              <a:t>:</a:t>
            </a:r>
            <a:endParaRPr lang="en-US" sz="2000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i="1" dirty="0" smtClean="0"/>
              <a:t>Large </a:t>
            </a:r>
            <a:r>
              <a:rPr lang="id-ID" sz="2000" i="1" dirty="0" smtClean="0"/>
              <a:t>Page Width </a:t>
            </a:r>
            <a:r>
              <a:rPr lang="id-ID" sz="2000" dirty="0" smtClean="0"/>
              <a:t>digunakan untuk mengatur besarnya ukuran buku pada jendela utama apabila mous </a:t>
            </a:r>
            <a:r>
              <a:rPr lang="id-ID" sz="2000" i="1" dirty="0" smtClean="0"/>
              <a:t>(mouse) </a:t>
            </a:r>
            <a:r>
              <a:rPr lang="id-ID" sz="2000" dirty="0" smtClean="0"/>
              <a:t>ditekan </a:t>
            </a:r>
            <a:r>
              <a:rPr lang="id-ID" sz="2000" dirty="0" smtClean="0"/>
              <a:t>sekali</a:t>
            </a:r>
            <a:r>
              <a:rPr lang="en-US" sz="2000" dirty="0" smtClean="0"/>
              <a:t> 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Zoom </a:t>
            </a:r>
            <a:r>
              <a:rPr lang="id-ID" sz="2000" i="1" dirty="0" smtClean="0"/>
              <a:t>Fit Width </a:t>
            </a:r>
            <a:r>
              <a:rPr lang="id-ID" sz="2000" dirty="0" smtClean="0"/>
              <a:t>digunakan untuk mengatur proporsi lebar tampilan buku waktu </a:t>
            </a:r>
            <a:r>
              <a:rPr lang="id-ID" sz="2000" dirty="0" smtClean="0"/>
              <a:t>diperbesar</a:t>
            </a:r>
            <a:r>
              <a:rPr lang="en-US" sz="2000" dirty="0" smtClean="0"/>
              <a:t> 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sz="2000" dirty="0" smtClean="0"/>
              <a:t>Zoom </a:t>
            </a:r>
            <a:r>
              <a:rPr lang="id-ID" sz="2000" i="1" dirty="0" smtClean="0"/>
              <a:t>on Click </a:t>
            </a:r>
            <a:r>
              <a:rPr lang="id-ID" sz="2000" dirty="0" smtClean="0"/>
              <a:t>digunakan untuk mengatur apabila pengguna ingin memperbesar tampilan buku dengan sekali tekan tombol mous </a:t>
            </a:r>
            <a:r>
              <a:rPr lang="id-ID" sz="2000" i="1" dirty="0" smtClean="0"/>
              <a:t>(mouse) </a:t>
            </a:r>
            <a:r>
              <a:rPr lang="id-ID" sz="2000" dirty="0" smtClean="0"/>
              <a:t>atau harus melalui ikon zoom pad a </a:t>
            </a:r>
            <a:r>
              <a:rPr lang="id-ID" sz="2000" i="1" dirty="0" smtClean="0"/>
              <a:t>bar </a:t>
            </a:r>
            <a:r>
              <a:rPr lang="id-ID" sz="2000" dirty="0" smtClean="0"/>
              <a:t>bawah</a:t>
            </a:r>
            <a:endParaRPr lang="en-US" sz="48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1371600" y="304800"/>
            <a:ext cx="5638800" cy="461665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id-ID" sz="2400" b="1" i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e-Book</a:t>
            </a:r>
            <a:endParaRPr lang="en-A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33400" y="762000"/>
            <a:ext cx="8610600" cy="5663089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marL="444500" lvl="3" indent="-444500" eaLnBrk="0" hangingPunct="0">
              <a:spcBef>
                <a:spcPct val="20000"/>
              </a:spcBef>
              <a:defRPr/>
            </a:pPr>
            <a:r>
              <a:rPr lang="id-ID" sz="2400" b="1" dirty="0" smtClean="0"/>
              <a:t>Design Settings</a:t>
            </a:r>
            <a:endParaRPr lang="en-US" sz="2800" b="1" dirty="0"/>
          </a:p>
          <a:p>
            <a:pPr marL="900113" lvl="3" indent="-900113" defTabSz="266700" eaLnBrk="0" hangingPunct="0">
              <a:spcBef>
                <a:spcPct val="20000"/>
              </a:spcBef>
              <a:defRPr/>
            </a:pPr>
            <a:r>
              <a:rPr lang="id-ID" sz="2000" b="1" i="1" dirty="0" smtClean="0"/>
              <a:t>Colors </a:t>
            </a:r>
            <a:r>
              <a:rPr lang="id-ID" sz="2000" b="1" dirty="0" smtClean="0"/>
              <a:t>(Pewarnaan)</a:t>
            </a:r>
            <a:endParaRPr lang="en-US" sz="2000" b="1" dirty="0" smtClean="0"/>
          </a:p>
          <a:p>
            <a:pPr marL="900113" lvl="3" indent="-900113" defTabSz="266700" eaLnBrk="0" hangingPunct="0">
              <a:spcBef>
                <a:spcPct val="20000"/>
              </a:spcBef>
              <a:defRPr/>
            </a:pPr>
            <a:r>
              <a:rPr lang="id-ID" sz="2000" dirty="0" smtClean="0"/>
              <a:t>Pewarnaan digunakan untuk mengatur warna desain buku dan jendela </a:t>
            </a:r>
            <a:r>
              <a:rPr lang="id-ID" sz="2000" i="1" dirty="0" smtClean="0"/>
              <a:t>flippingbook. </a:t>
            </a:r>
            <a:r>
              <a:rPr lang="id-ID" sz="2000" dirty="0" smtClean="0"/>
              <a:t>Desain pengesetan wama terdiri dari</a:t>
            </a:r>
            <a:r>
              <a:rPr lang="en-US" sz="2000" dirty="0" smtClean="0"/>
              <a:t>:</a:t>
            </a:r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Text Settings </a:t>
            </a:r>
            <a:r>
              <a:rPr lang="id-ID" dirty="0" smtClean="0"/>
              <a:t>: pengaturan untuk pewarnaan pada setiap teks/tulisan yang ada pada jendela utama </a:t>
            </a:r>
            <a:r>
              <a:rPr lang="id-ID" i="1" dirty="0" smtClean="0"/>
              <a:t>flippingbook. </a:t>
            </a:r>
            <a:r>
              <a:rPr lang="id-ID" dirty="0" smtClean="0"/>
              <a:t>Pewarnaan teks utama pada bar bagian atas dan bawah serta teks untuk pencarian termasuk pada bagian </a:t>
            </a:r>
            <a:r>
              <a:rPr lang="id-ID" i="1" dirty="0" smtClean="0"/>
              <a:t>text setting </a:t>
            </a:r>
            <a:r>
              <a:rPr lang="id-ID" dirty="0" smtClean="0"/>
              <a:t>ini</a:t>
            </a:r>
            <a:endParaRPr lang="en-US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Window Colors </a:t>
            </a:r>
            <a:r>
              <a:rPr lang="id-ID" dirty="0" smtClean="0"/>
              <a:t>: digunakan untuk mengatur wama seluruh jendela utama aplikasi </a:t>
            </a:r>
            <a:r>
              <a:rPr lang="id-ID" i="1" dirty="0" smtClean="0"/>
              <a:t>flippingbook.</a:t>
            </a:r>
            <a:endParaRPr lang="en-US" i="1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Thumbnails Frame </a:t>
            </a:r>
            <a:r>
              <a:rPr lang="id-ID" dirty="0" smtClean="0"/>
              <a:t>Color pewarnaan pada bingkai </a:t>
            </a:r>
            <a:r>
              <a:rPr lang="id-ID" i="1" dirty="0" smtClean="0"/>
              <a:t>thumbnails </a:t>
            </a:r>
            <a:r>
              <a:rPr lang="id-ID" dirty="0" smtClean="0"/>
              <a:t>dapat diatur</a:t>
            </a:r>
            <a:endParaRPr lang="en-US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Page Background Color : </a:t>
            </a:r>
            <a:r>
              <a:rPr lang="id-ID" dirty="0" smtClean="0"/>
              <a:t>mengatur pewarnaan pada latar halaman pada buku. Wama ini akan terlihat apabila aplikasi memuat halaman buku atau ada bagian buku yang tidak proporsional</a:t>
            </a:r>
            <a:endParaRPr lang="en-US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Ap/ication Background Color </a:t>
            </a:r>
            <a:r>
              <a:rPr lang="id-ID" dirty="0" smtClean="0"/>
              <a:t>: mengubah warna tampilan latar belakang aplikasi secara keseluruhan</a:t>
            </a:r>
            <a:r>
              <a:rPr lang="id-ID" i="1" dirty="0" smtClean="0"/>
              <a:t>Search Entry Highlight Color </a:t>
            </a:r>
            <a:r>
              <a:rPr lang="id-ID" dirty="0" smtClean="0"/>
              <a:t>: memberikan warna khusus pada hasil pencarian melalui kolom pencarian. Warna ini memudahkan pengguna dan pembaca aplikasi </a:t>
            </a:r>
            <a:r>
              <a:rPr lang="id-ID" i="1" dirty="0" smtClean="0"/>
              <a:t>flippingbaak </a:t>
            </a:r>
            <a:r>
              <a:rPr lang="id-ID" dirty="0" smtClean="0"/>
              <a:t>untuk mengetahui dimana lokasi kata-kata yang dicari</a:t>
            </a:r>
            <a:endParaRPr lang="en-US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1371600" y="304800"/>
            <a:ext cx="5638800" cy="461665"/>
          </a:xfrm>
          <a:prstGeom prst="rect">
            <a:avLst/>
          </a:prstGeom>
          <a:noFill/>
          <a:ln w="0" cap="rnd" cmpd="dbl">
            <a:noFill/>
            <a:prstDash val="dash"/>
            <a:bevel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Praktik Pembuatan </a:t>
            </a:r>
            <a:r>
              <a:rPr lang="id-ID" sz="2400" b="1" i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e-Book</a:t>
            </a:r>
            <a:endParaRPr lang="en-A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9582" t="21754" r="19985" b="51477"/>
          <a:stretch>
            <a:fillRect/>
          </a:stretch>
        </p:blipFill>
        <p:spPr bwMode="auto">
          <a:xfrm>
            <a:off x="0" y="5187109"/>
            <a:ext cx="5334000" cy="16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52400" y="533400"/>
            <a:ext cx="8991600" cy="6986528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marL="444500" lvl="3" indent="-444500" eaLnBrk="0" hangingPunct="0">
              <a:spcBef>
                <a:spcPct val="20000"/>
              </a:spcBef>
              <a:defRPr/>
            </a:pPr>
            <a:r>
              <a:rPr lang="id-ID" sz="2400" b="1" dirty="0" smtClean="0"/>
              <a:t>Design Settings</a:t>
            </a:r>
            <a:endParaRPr lang="en-US" sz="2800" b="1" dirty="0"/>
          </a:p>
          <a:p>
            <a:pPr marL="900113" lvl="3" indent="-900113" defTabSz="266700" eaLnBrk="0" hangingPunct="0">
              <a:spcBef>
                <a:spcPct val="20000"/>
              </a:spcBef>
              <a:defRPr/>
            </a:pPr>
            <a:r>
              <a:rPr lang="id-ID" sz="2000" b="1" i="1" dirty="0" smtClean="0"/>
              <a:t>Text </a:t>
            </a:r>
            <a:r>
              <a:rPr lang="id-ID" sz="2000" b="1" i="1" dirty="0" smtClean="0"/>
              <a:t>Captions</a:t>
            </a:r>
            <a:endParaRPr lang="en-US" sz="2000" b="1" i="1" dirty="0" smtClean="0"/>
          </a:p>
          <a:p>
            <a:pPr marL="355600" lvl="3" indent="-355600" defTabSz="266700" eaLnBrk="0" hangingPunct="0">
              <a:spcBef>
                <a:spcPct val="20000"/>
              </a:spcBef>
              <a:defRPr/>
            </a:pPr>
            <a:r>
              <a:rPr lang="id-ID" sz="2000" dirty="0" smtClean="0"/>
              <a:t>Setting </a:t>
            </a:r>
            <a:r>
              <a:rPr lang="id-ID" sz="2000" i="1" dirty="0" smtClean="0"/>
              <a:t>text caption </a:t>
            </a:r>
            <a:r>
              <a:rPr lang="id-ID" sz="2000" dirty="0" smtClean="0"/>
              <a:t>digunakan untuk mengubah tulisan, teks atau kata-kata pada jendela </a:t>
            </a:r>
            <a:r>
              <a:rPr lang="id-ID" sz="2000" i="1" dirty="0" smtClean="0"/>
              <a:t>flippingbook. </a:t>
            </a:r>
            <a:r>
              <a:rPr lang="id-ID" sz="2000" dirty="0" smtClean="0"/>
              <a:t>Bahasa normal </a:t>
            </a:r>
            <a:r>
              <a:rPr lang="id-ID" sz="2000" i="1" dirty="0" smtClean="0"/>
              <a:t>(default) </a:t>
            </a:r>
            <a:r>
              <a:rPr lang="id-ID" sz="2000" dirty="0" smtClean="0"/>
              <a:t>untuk aplikasi ini adalah bahasa lnggris. Pengesetan </a:t>
            </a:r>
            <a:r>
              <a:rPr lang="id-ID" sz="2000" i="1" dirty="0" smtClean="0"/>
              <a:t>text caption </a:t>
            </a:r>
            <a:r>
              <a:rPr lang="id-ID" sz="2000" dirty="0" smtClean="0"/>
              <a:t>terdiri dari</a:t>
            </a:r>
            <a:r>
              <a:rPr lang="en-US" sz="2000" dirty="0" smtClean="0"/>
              <a:t>:</a:t>
            </a:r>
            <a:endParaRPr lang="en-US" sz="2000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Alert </a:t>
            </a:r>
            <a:r>
              <a:rPr lang="id-ID" i="1" dirty="0" smtClean="0"/>
              <a:t>Window </a:t>
            </a:r>
            <a:r>
              <a:rPr lang="id-ID" dirty="0" smtClean="0"/>
              <a:t>: </a:t>
            </a:r>
            <a:r>
              <a:rPr lang="id-ID" sz="1600" dirty="0" smtClean="0"/>
              <a:t>pemberitahuan tentang adanya kerusakan </a:t>
            </a:r>
            <a:r>
              <a:rPr lang="id-ID" sz="1600" i="1" dirty="0" smtClean="0"/>
              <a:t>aplikasi </a:t>
            </a:r>
            <a:r>
              <a:rPr lang="id-ID" sz="1600" dirty="0" smtClean="0"/>
              <a:t>atau kerusakan </a:t>
            </a:r>
            <a:r>
              <a:rPr lang="id-ID" sz="1600" dirty="0" smtClean="0"/>
              <a:t>lain</a:t>
            </a:r>
            <a:endParaRPr lang="en-US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Bottom </a:t>
            </a:r>
            <a:r>
              <a:rPr lang="id-ID" i="1" dirty="0" smtClean="0"/>
              <a:t>Bar Hint : </a:t>
            </a:r>
            <a:r>
              <a:rPr lang="id-ID" sz="1600" dirty="0" smtClean="0"/>
              <a:t>teks </a:t>
            </a:r>
            <a:r>
              <a:rPr lang="id-ID" sz="1600" i="1" dirty="0" smtClean="0"/>
              <a:t>pop-up </a:t>
            </a:r>
            <a:r>
              <a:rPr lang="id-ID" sz="1600" dirty="0" smtClean="0"/>
              <a:t>(muncul ke atas) pada bar bawah bila kita menggantung </a:t>
            </a:r>
            <a:r>
              <a:rPr lang="id-ID" sz="1600" i="1" dirty="0" smtClean="0"/>
              <a:t>pointer </a:t>
            </a:r>
            <a:r>
              <a:rPr lang="id-ID" sz="1600" dirty="0" smtClean="0"/>
              <a:t>mous di atas sebuah </a:t>
            </a:r>
            <a:r>
              <a:rPr lang="id-ID" sz="1600" dirty="0" smtClean="0"/>
              <a:t>ikon</a:t>
            </a:r>
            <a:endParaRPr lang="en-US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Bookmark </a:t>
            </a:r>
            <a:r>
              <a:rPr lang="id-ID" i="1" dirty="0" smtClean="0"/>
              <a:t>Window </a:t>
            </a:r>
            <a:r>
              <a:rPr lang="id-ID" dirty="0" smtClean="0"/>
              <a:t>: </a:t>
            </a:r>
            <a:r>
              <a:rPr lang="id-ID" sz="1600" dirty="0" smtClean="0"/>
              <a:t>pengubahan bahasa yang ada menu </a:t>
            </a:r>
            <a:r>
              <a:rPr lang="id-ID" sz="1600" i="1" dirty="0" smtClean="0"/>
              <a:t>baakmark </a:t>
            </a:r>
            <a:r>
              <a:rPr lang="id-ID" sz="1600" dirty="0" smtClean="0"/>
              <a:t>bisa dilakukan pada kolom </a:t>
            </a:r>
            <a:r>
              <a:rPr lang="id-ID" sz="1600" dirty="0" smtClean="0"/>
              <a:t>ini</a:t>
            </a:r>
            <a:endParaRPr lang="en-US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PermaUnk </a:t>
            </a:r>
            <a:r>
              <a:rPr lang="id-ID" i="1" dirty="0" smtClean="0"/>
              <a:t>Panel </a:t>
            </a:r>
            <a:r>
              <a:rPr lang="id-ID" dirty="0" smtClean="0"/>
              <a:t>: </a:t>
            </a:r>
            <a:r>
              <a:rPr lang="id-ID" sz="1600" dirty="0" smtClean="0"/>
              <a:t>tampilan bahasa pada tautan khusus pada aplikasi </a:t>
            </a:r>
            <a:r>
              <a:rPr lang="id-ID" sz="1600" i="1" dirty="0" smtClean="0"/>
              <a:t>flippingbaak</a:t>
            </a:r>
            <a:r>
              <a:rPr lang="en-US" sz="1600" i="1" dirty="0" smtClean="0"/>
              <a:t> </a:t>
            </a:r>
            <a:endParaRPr lang="en-US" i="1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Navigation </a:t>
            </a:r>
            <a:r>
              <a:rPr lang="id-ID" i="1" dirty="0" smtClean="0"/>
              <a:t>Menu </a:t>
            </a:r>
            <a:r>
              <a:rPr lang="id-ID" dirty="0" smtClean="0"/>
              <a:t>: </a:t>
            </a:r>
            <a:r>
              <a:rPr lang="id-ID" sz="1600" dirty="0" smtClean="0"/>
              <a:t>teks </a:t>
            </a:r>
            <a:r>
              <a:rPr lang="id-ID" sz="1600" i="1" dirty="0" smtClean="0"/>
              <a:t>pop-up </a:t>
            </a:r>
            <a:r>
              <a:rPr lang="id-ID" sz="1600" dirty="0" smtClean="0"/>
              <a:t>(muncul ke atas) pada </a:t>
            </a:r>
            <a:r>
              <a:rPr lang="id-ID" sz="1600" i="1" dirty="0" smtClean="0"/>
              <a:t>bar </a:t>
            </a:r>
            <a:r>
              <a:rPr lang="id-ID" sz="1600" dirty="0" smtClean="0"/>
              <a:t>bawah bila kita menggantung </a:t>
            </a:r>
            <a:r>
              <a:rPr lang="id-ID" sz="1600" i="1" dirty="0" smtClean="0"/>
              <a:t>pointer </a:t>
            </a:r>
            <a:r>
              <a:rPr lang="id-ID" sz="1600" dirty="0" smtClean="0"/>
              <a:t>mous di atas sebuah ikon </a:t>
            </a:r>
            <a:r>
              <a:rPr lang="id-ID" sz="1600" dirty="0" smtClean="0"/>
              <a:t>navigasi</a:t>
            </a:r>
            <a:r>
              <a:rPr lang="en-US" sz="1600" dirty="0" smtClean="0"/>
              <a:t> </a:t>
            </a:r>
            <a:endParaRPr lang="en-US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Print </a:t>
            </a:r>
            <a:r>
              <a:rPr lang="id-ID" i="1" dirty="0" smtClean="0"/>
              <a:t>Window </a:t>
            </a:r>
            <a:r>
              <a:rPr lang="id-ID" dirty="0" smtClean="0"/>
              <a:t>: </a:t>
            </a:r>
            <a:r>
              <a:rPr lang="id-ID" sz="1600" dirty="0" smtClean="0"/>
              <a:t>digunakan untuk mengubah tampilan bahasa pada menu </a:t>
            </a:r>
            <a:r>
              <a:rPr lang="id-ID" sz="1600" dirty="0" smtClean="0"/>
              <a:t>pencetakan</a:t>
            </a:r>
            <a:r>
              <a:rPr lang="en-US" sz="1600" dirty="0" smtClean="0"/>
              <a:t> </a:t>
            </a:r>
            <a:endParaRPr lang="en-US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Save </a:t>
            </a:r>
            <a:r>
              <a:rPr lang="id-ID" i="1" dirty="0" smtClean="0"/>
              <a:t>Window </a:t>
            </a:r>
            <a:r>
              <a:rPr lang="id-ID" dirty="0" smtClean="0"/>
              <a:t>: </a:t>
            </a:r>
            <a:r>
              <a:rPr lang="id-ID" sz="1600" dirty="0" smtClean="0"/>
              <a:t>digunakan untuk mengubah tampilan bahasa pada menu penyimpanan berkas berformat </a:t>
            </a:r>
            <a:r>
              <a:rPr lang="id-ID" sz="1600" dirty="0" smtClean="0"/>
              <a:t>PDF</a:t>
            </a:r>
            <a:r>
              <a:rPr lang="en-US" sz="1600" dirty="0" smtClean="0"/>
              <a:t> </a:t>
            </a:r>
            <a:endParaRPr lang="en-US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Search </a:t>
            </a:r>
            <a:r>
              <a:rPr lang="id-ID" i="1" dirty="0" smtClean="0"/>
              <a:t>Window </a:t>
            </a:r>
            <a:r>
              <a:rPr lang="id-ID" dirty="0" smtClean="0"/>
              <a:t>: </a:t>
            </a:r>
            <a:r>
              <a:rPr lang="id-ID" sz="1600" dirty="0" smtClean="0"/>
              <a:t>digunakan untuk mengubah tampilan bahasa pada menu pencarian dan kolom hasil </a:t>
            </a:r>
            <a:r>
              <a:rPr lang="id-ID" sz="1600" dirty="0" smtClean="0"/>
              <a:t>pencarian</a:t>
            </a:r>
            <a:r>
              <a:rPr lang="en-US" sz="1600" dirty="0" smtClean="0"/>
              <a:t> </a:t>
            </a:r>
            <a:endParaRPr lang="en-US" dirty="0" smtClean="0"/>
          </a:p>
          <a:p>
            <a:pPr marL="266700" lvl="3" indent="-26670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id-ID" i="1" dirty="0" smtClean="0"/>
              <a:t>Top </a:t>
            </a:r>
            <a:r>
              <a:rPr lang="id-ID" i="1" dirty="0" smtClean="0"/>
              <a:t>Bar </a:t>
            </a:r>
            <a:r>
              <a:rPr lang="id-ID" dirty="0" smtClean="0"/>
              <a:t>: </a:t>
            </a:r>
            <a:r>
              <a:rPr lang="id-ID" sz="1600" dirty="0" smtClean="0"/>
              <a:t>tampilan bahasa pada </a:t>
            </a:r>
            <a:r>
              <a:rPr lang="id-ID" sz="1600" i="1" dirty="0" smtClean="0"/>
              <a:t>bar </a:t>
            </a:r>
            <a:r>
              <a:rPr lang="id-ID" sz="1600" dirty="0" smtClean="0"/>
              <a:t>atas yang merupakan informasi awal dari aplikasi </a:t>
            </a:r>
            <a:r>
              <a:rPr lang="id-ID" sz="1600" i="1" dirty="0" smtClean="0"/>
              <a:t>flippingbook</a:t>
            </a:r>
            <a:endParaRPr lang="id-ID" sz="2000" dirty="0" smtClean="0"/>
          </a:p>
          <a:p>
            <a:pPr marL="568325" lvl="3" indent="-28575" eaLnBrk="0" hangingPunct="0">
              <a:spcBef>
                <a:spcPct val="20000"/>
              </a:spcBef>
              <a:buFont typeface="Arial" charset="0"/>
              <a:buChar char="–"/>
              <a:defRPr/>
            </a:pPr>
            <a:endParaRPr lang="en-US" sz="28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template_otomas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Perpust rounded kcl_vectoriz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67627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3720933" y="3244334"/>
            <a:ext cx="54248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i="1" dirty="0" err="1" smtClean="0"/>
              <a:t>Selamat</a:t>
            </a:r>
            <a:r>
              <a:rPr lang="en-US" sz="4800" b="1" i="1" dirty="0" smtClean="0"/>
              <a:t> </a:t>
            </a:r>
            <a:r>
              <a:rPr lang="en-US" sz="4800" b="1" i="1" dirty="0" err="1" smtClean="0"/>
              <a:t>mencoba</a:t>
            </a:r>
            <a:endParaRPr lang="id-ID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2084</Words>
  <Application>Microsoft Office PowerPoint</Application>
  <PresentationFormat>On-screen Show (4:3)</PresentationFormat>
  <Paragraphs>177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Slide 1</vt:lpstr>
      <vt:lpstr>BIODATA</vt:lpstr>
      <vt:lpstr>Teknologi Informasi?</vt:lpstr>
      <vt:lpstr>Apa itu E-book?</vt:lpstr>
      <vt:lpstr>Apa itu E-book?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>otomasi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priyo</dc:creator>
  <cp:lastModifiedBy>Corporate Edition</cp:lastModifiedBy>
  <cp:revision>61</cp:revision>
  <dcterms:created xsi:type="dcterms:W3CDTF">2013-04-09T02:10:50Z</dcterms:created>
  <dcterms:modified xsi:type="dcterms:W3CDTF">2016-08-22T21:43:18Z</dcterms:modified>
</cp:coreProperties>
</file>