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48"/>
  </p:handoutMasterIdLst>
  <p:sldIdLst>
    <p:sldId id="263" r:id="rId2"/>
    <p:sldId id="262" r:id="rId3"/>
    <p:sldId id="258" r:id="rId4"/>
    <p:sldId id="324" r:id="rId5"/>
    <p:sldId id="259" r:id="rId6"/>
    <p:sldId id="260" r:id="rId7"/>
    <p:sldId id="340" r:id="rId8"/>
    <p:sldId id="266" r:id="rId9"/>
    <p:sldId id="337" r:id="rId10"/>
    <p:sldId id="336" r:id="rId11"/>
    <p:sldId id="338" r:id="rId12"/>
    <p:sldId id="339" r:id="rId13"/>
    <p:sldId id="344" r:id="rId14"/>
    <p:sldId id="335" r:id="rId15"/>
    <p:sldId id="330" r:id="rId16"/>
    <p:sldId id="341" r:id="rId17"/>
    <p:sldId id="342" r:id="rId18"/>
    <p:sldId id="357" r:id="rId19"/>
    <p:sldId id="343" r:id="rId20"/>
    <p:sldId id="345" r:id="rId21"/>
    <p:sldId id="346" r:id="rId22"/>
    <p:sldId id="347" r:id="rId23"/>
    <p:sldId id="349" r:id="rId24"/>
    <p:sldId id="350" r:id="rId25"/>
    <p:sldId id="351" r:id="rId26"/>
    <p:sldId id="353" r:id="rId27"/>
    <p:sldId id="352" r:id="rId28"/>
    <p:sldId id="261" r:id="rId29"/>
    <p:sldId id="264" r:id="rId30"/>
    <p:sldId id="348" r:id="rId31"/>
    <p:sldId id="331" r:id="rId32"/>
    <p:sldId id="332" r:id="rId33"/>
    <p:sldId id="333" r:id="rId34"/>
    <p:sldId id="334" r:id="rId35"/>
    <p:sldId id="267" r:id="rId36"/>
    <p:sldId id="268" r:id="rId37"/>
    <p:sldId id="270" r:id="rId38"/>
    <p:sldId id="354" r:id="rId39"/>
    <p:sldId id="355" r:id="rId40"/>
    <p:sldId id="356" r:id="rId41"/>
    <p:sldId id="358" r:id="rId42"/>
    <p:sldId id="361" r:id="rId43"/>
    <p:sldId id="359" r:id="rId44"/>
    <p:sldId id="360" r:id="rId45"/>
    <p:sldId id="327" r:id="rId46"/>
    <p:sldId id="328"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16"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1F7406B-5DD8-4FCA-B39F-A56050DE978E}" type="datetimeFigureOut">
              <a:rPr lang="en-US" smtClean="0"/>
              <a:pPr/>
              <a:t>8/6/2024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FF42FF-CE1D-4E29-82B1-DDD13B84B945}"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A3791D3-7652-41F2-80A4-A334C8FAF061}" type="datetimeFigureOut">
              <a:rPr lang="en-US" smtClean="0"/>
              <a:pPr/>
              <a:t>8/6/2024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C1395-DD6E-4E79-B5DB-7406DA930FD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3791D3-7652-41F2-80A4-A334C8FAF061}" type="datetimeFigureOut">
              <a:rPr lang="en-US" smtClean="0"/>
              <a:pPr/>
              <a:t>8/6/2024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C1395-DD6E-4E79-B5DB-7406DA930FD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3791D3-7652-41F2-80A4-A334C8FAF061}" type="datetimeFigureOut">
              <a:rPr lang="en-US" smtClean="0"/>
              <a:pPr/>
              <a:t>8/6/2024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C1395-DD6E-4E79-B5DB-7406DA930FD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A3791D3-7652-41F2-80A4-A334C8FAF061}" type="datetimeFigureOut">
              <a:rPr lang="en-US" smtClean="0"/>
              <a:pPr/>
              <a:t>8/6/2024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C1395-DD6E-4E79-B5DB-7406DA930FD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A3791D3-7652-41F2-80A4-A334C8FAF061}" type="datetimeFigureOut">
              <a:rPr lang="en-US" smtClean="0"/>
              <a:pPr/>
              <a:t>8/6/2024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EC1395-DD6E-4E79-B5DB-7406DA930FD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A3791D3-7652-41F2-80A4-A334C8FAF061}" type="datetimeFigureOut">
              <a:rPr lang="en-US" smtClean="0"/>
              <a:pPr/>
              <a:t>8/6/2024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C1395-DD6E-4E79-B5DB-7406DA930FD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3791D3-7652-41F2-80A4-A334C8FAF061}" type="datetimeFigureOut">
              <a:rPr lang="en-US" smtClean="0"/>
              <a:pPr/>
              <a:t>8/6/2024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C1395-DD6E-4E79-B5DB-7406DA930FD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3791D3-7652-41F2-80A4-A334C8FAF061}" type="datetimeFigureOut">
              <a:rPr lang="en-US" smtClean="0"/>
              <a:pPr/>
              <a:t>8/6/2024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C1395-DD6E-4E79-B5DB-7406DA930FD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3791D3-7652-41F2-80A4-A334C8FAF061}" type="datetimeFigureOut">
              <a:rPr lang="en-US" smtClean="0"/>
              <a:pPr/>
              <a:t>8/6/2024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C1395-DD6E-4E79-B5DB-7406DA930FD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3791D3-7652-41F2-80A4-A334C8FAF061}" type="datetimeFigureOut">
              <a:rPr lang="en-US" smtClean="0"/>
              <a:pPr/>
              <a:t>8/6/2024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C1395-DD6E-4E79-B5DB-7406DA930FD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3791D3-7652-41F2-80A4-A334C8FAF061}" type="datetimeFigureOut">
              <a:rPr lang="en-US" smtClean="0"/>
              <a:pPr/>
              <a:t>8/6/2024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C1395-DD6E-4E79-B5DB-7406DA930FD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69514"/>
          </a:xfrm>
          <a:prstGeom prst="rect">
            <a:avLst/>
          </a:prstGeom>
        </p:spPr>
        <p:txBody>
          <a:bodyPr anchor="ctr"/>
          <a:lstStyle>
            <a:lvl1pPr>
              <a:defRPr b="1" baseline="0">
                <a:solidFill>
                  <a:schemeClr val="tx1">
                    <a:lumMod val="75000"/>
                    <a:lumOff val="25000"/>
                  </a:schemeClr>
                </a:solidFill>
                <a:latin typeface="Arial" pitchFamily="34" charset="0"/>
                <a:cs typeface="Arial" pitchFamily="34" charset="0"/>
              </a:defRPr>
            </a:lvl1pPr>
          </a:lstStyle>
          <a:p>
            <a:r>
              <a:rPr lang="en-US" altLang="ko-KR" dirty="0" smtClean="0"/>
              <a:t> Click to add title</a:t>
            </a:r>
            <a:endParaRPr lang="ko-KR" altLang="en-US" dirty="0"/>
          </a:p>
        </p:txBody>
      </p:sp>
      <p:sp>
        <p:nvSpPr>
          <p:cNvPr id="3" name="Content Placeholder 2"/>
          <p:cNvSpPr>
            <a:spLocks noGrp="1"/>
          </p:cNvSpPr>
          <p:nvPr>
            <p:ph idx="1"/>
          </p:nvPr>
        </p:nvSpPr>
        <p:spPr>
          <a:xfrm>
            <a:off x="457200" y="1600201"/>
            <a:ext cx="8229600"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4" name="Content Placeholder 2"/>
          <p:cNvSpPr>
            <a:spLocks noGrp="1"/>
          </p:cNvSpPr>
          <p:nvPr>
            <p:ph idx="10"/>
          </p:nvPr>
        </p:nvSpPr>
        <p:spPr>
          <a:xfrm>
            <a:off x="467544" y="2276872"/>
            <a:ext cx="8229600" cy="3600400"/>
          </a:xfrm>
          <a:prstGeom prst="rect">
            <a:avLst/>
          </a:prstGeom>
        </p:spPr>
        <p:txBody>
          <a:bodyPr lIns="396000" anchor="t"/>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extLst>
      <p:ext uri="{BB962C8B-B14F-4D97-AF65-F5344CB8AC3E}">
        <p14:creationId xmlns:p14="http://schemas.microsoft.com/office/powerpoint/2010/main" val="36940157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416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3791D3-7652-41F2-80A4-A334C8FAF061}" type="datetimeFigureOut">
              <a:rPr lang="en-US" smtClean="0"/>
              <a:pPr/>
              <a:t>8/6/2024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EC1395-DD6E-4E79-B5DB-7406DA930FD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hyperlink" Target="http://www.free-powerpoint-templates-design.com/free-powerpoint-templates-design" TargetMode="Externa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0.jpeg"/><Relationship Id="rId7" Type="http://schemas.openxmlformats.org/officeDocument/2006/relationships/image" Target="../media/image13.jpeg"/><Relationship Id="rId2" Type="http://schemas.openxmlformats.org/officeDocument/2006/relationships/image" Target="../media/image6.gif"/><Relationship Id="rId1" Type="http://schemas.openxmlformats.org/officeDocument/2006/relationships/slideLayout" Target="../slideLayouts/slideLayout1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hyperlink" Target="https://1.bp.blogspot.com/-FxyAsuTcEMQ/Vgnf3EXUTcI/AAAAAAAAFTU/G_241SCQzxY/s1600/bitebrands-+teknik+jilid+buku+4.jpg"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4.bp.blogspot.com/-jyEjIkzg7sU/Vgng7o4KlCI/AAAAAAAAFTg/j_80ZEgb4A8/s1600/bitebrands-+teknik+jilid+buku+7.jpg" TargetMode="External"/><Relationship Id="rId2" Type="http://schemas.openxmlformats.org/officeDocument/2006/relationships/image" Target="../media/image6.gif"/><Relationship Id="rId1" Type="http://schemas.openxmlformats.org/officeDocument/2006/relationships/slideLayout" Target="../slideLayouts/slideLayout1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hyperlink" Target="https://3.bp.blogspot.com/-jKkT3Aa8T-I/VgndARsgVvI/AAAAAAAAFTA/AELl-SeshFY/s1600/bitebrands-+teknik+jilid+buku+2.jpg" TargetMode="External"/><Relationship Id="rId7" Type="http://schemas.openxmlformats.org/officeDocument/2006/relationships/image" Target="../media/image20.png"/><Relationship Id="rId2" Type="http://schemas.openxmlformats.org/officeDocument/2006/relationships/image" Target="../media/image6.gif"/><Relationship Id="rId1" Type="http://schemas.openxmlformats.org/officeDocument/2006/relationships/slideLayout" Target="../slideLayouts/slideLayout12.xml"/><Relationship Id="rId6" Type="http://schemas.openxmlformats.org/officeDocument/2006/relationships/image" Target="../media/image19.jpeg"/><Relationship Id="rId5" Type="http://schemas.openxmlformats.org/officeDocument/2006/relationships/hyperlink" Target="https://3.bp.blogspot.com/-Ge7rgSsXuUQ/VgniAo7gZ4I/AAAAAAAAFTs/O3VlrmzOHhk/s1600/bitebrands-+teknik+jilid+buku+8.jpg" TargetMode="Externa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4.jpeg"/><Relationship Id="rId2" Type="http://schemas.openxmlformats.org/officeDocument/2006/relationships/hyperlink" Target="https://1.bp.blogspot.com/-tlyYH9ILjTI/VgnqzP9IAyI/AAAAAAAAFUw/IzPfoHGQ7zI/s1600/bitebrands-+teknik+jilid+buku+15.jpg" TargetMode="External"/><Relationship Id="rId1" Type="http://schemas.openxmlformats.org/officeDocument/2006/relationships/slideLayout" Target="../slideLayouts/slideLayout12.xml"/><Relationship Id="rId6" Type="http://schemas.openxmlformats.org/officeDocument/2006/relationships/hyperlink" Target="https://1.bp.blogspot.com/-mjzBkdP8gWM/Vgno8m4q--I/AAAAAAAAFUk/dqS3NmEkc5M/s1600/bitebrands-+teknik+jilid+buku+14.jpg" TargetMode="External"/><Relationship Id="rId5" Type="http://schemas.openxmlformats.org/officeDocument/2006/relationships/image" Target="../media/image23.jpeg"/><Relationship Id="rId4" Type="http://schemas.openxmlformats.org/officeDocument/2006/relationships/image" Target="../media/image6.gif"/></Relationships>
</file>

<file path=ppt/slides/_rels/slide1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gif"/><Relationship Id="rId1" Type="http://schemas.openxmlformats.org/officeDocument/2006/relationships/slideLayout" Target="../slideLayouts/slideLayout12.xml"/><Relationship Id="rId5" Type="http://schemas.openxmlformats.org/officeDocument/2006/relationships/image" Target="../media/image18.jpeg"/><Relationship Id="rId4" Type="http://schemas.openxmlformats.org/officeDocument/2006/relationships/hyperlink" Target="https://3.bp.blogspot.com/-jKkT3Aa8T-I/VgndARsgVvI/AAAAAAAAFTA/AELl-SeshFY/s1600/bitebrands-+teknik+jilid+buku+2.jpg"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3.bp.blogspot.com/-Ge7rgSsXuUQ/VgniAo7gZ4I/AAAAAAAAFTs/O3VlrmzOHhk/s1600/bitebrands-+teknik+jilid+buku+8.jpg" TargetMode="External"/><Relationship Id="rId2" Type="http://schemas.openxmlformats.org/officeDocument/2006/relationships/image" Target="../media/image6.gif"/><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1.jpe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hyperlink" Target="https://1.bp.blogspot.com/-gUcjd1Fidrw/VgnkfhL_NWI/AAAAAAAAFT4/oNjxpGaqJSQ/s1600/bitebrands-+teknik+jilid+buku+9.jpg" TargetMode="External"/><Relationship Id="rId2" Type="http://schemas.openxmlformats.org/officeDocument/2006/relationships/image" Target="../media/image6.gif"/><Relationship Id="rId1" Type="http://schemas.openxmlformats.org/officeDocument/2006/relationships/slideLayout" Target="../slideLayouts/slideLayout12.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gif"/><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6.gif"/><Relationship Id="rId1" Type="http://schemas.openxmlformats.org/officeDocument/2006/relationships/slideLayout" Target="../slideLayouts/slideLayout12.xml"/><Relationship Id="rId6" Type="http://schemas.openxmlformats.org/officeDocument/2006/relationships/image" Target="../media/image32.jpeg"/><Relationship Id="rId5" Type="http://schemas.openxmlformats.org/officeDocument/2006/relationships/hyperlink" Target="https://4.bp.blogspot.com/-jyEjIkzg7sU/Vgng7o4KlCI/AAAAAAAAFTg/j_80ZEgb4A8/s1600/bitebrands-+teknik+jilid+buku+7.jpg" TargetMode="External"/><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6.gif"/><Relationship Id="rId1" Type="http://schemas.openxmlformats.org/officeDocument/2006/relationships/slideLayout" Target="../slideLayouts/slideLayout12.xml"/><Relationship Id="rId6" Type="http://schemas.openxmlformats.org/officeDocument/2006/relationships/image" Target="../media/image34.jpeg"/><Relationship Id="rId5" Type="http://schemas.openxmlformats.org/officeDocument/2006/relationships/hyperlink" Target="https://1.bp.blogspot.com/-lQdZpGBrMj4/VgnvGMZUOXI/AAAAAAAAFVQ/h1S95fCjGf8/s1600/bitebrands-+teknik+jilid+buku+19.jpg" TargetMode="Externa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6.gif"/><Relationship Id="rId1" Type="http://schemas.openxmlformats.org/officeDocument/2006/relationships/slideLayout" Target="../slideLayouts/slideLayout1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22.xml.rels><?xml version="1.0" encoding="UTF-8" standalone="yes"?>
<Relationships xmlns="http://schemas.openxmlformats.org/package/2006/relationships"><Relationship Id="rId3" Type="http://schemas.openxmlformats.org/officeDocument/2006/relationships/image" Target="../media/image6.gif"/><Relationship Id="rId7" Type="http://schemas.openxmlformats.org/officeDocument/2006/relationships/image" Target="../media/image41.jpeg"/><Relationship Id="rId2" Type="http://schemas.openxmlformats.org/officeDocument/2006/relationships/image" Target="../media/image39.jpeg"/><Relationship Id="rId1" Type="http://schemas.openxmlformats.org/officeDocument/2006/relationships/slideLayout" Target="../slideLayouts/slideLayout12.xml"/><Relationship Id="rId6" Type="http://schemas.openxmlformats.org/officeDocument/2006/relationships/hyperlink" Target="https://4.bp.blogspot.com/-8lkBNprC4qQ/VgnloLXh8fI/AAAAAAAAFUE/VchI4NnYiRc/s1600/bitebrands-+teknik+jilid+buku+10.jpg" TargetMode="External"/><Relationship Id="rId5" Type="http://schemas.openxmlformats.org/officeDocument/2006/relationships/image" Target="../media/image40.jpeg"/><Relationship Id="rId4" Type="http://schemas.openxmlformats.org/officeDocument/2006/relationships/hyperlink" Target="https://maxipro.id/4-cara-paling-mudah-dalam-menjilid-buku-sendiri/"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hyperlink" Target="https://2.bp.blogspot.com/-ClUKgckWe7c/Vgntn24KANI/AAAAAAAAFU8/ZwT-6aP23TI/s1600/bitebrands-+teknik+jilid+buku+16.jpg" TargetMode="External"/><Relationship Id="rId7" Type="http://schemas.openxmlformats.org/officeDocument/2006/relationships/image" Target="../media/image45.jpeg"/><Relationship Id="rId2" Type="http://schemas.openxmlformats.org/officeDocument/2006/relationships/image" Target="../media/image6.gif"/><Relationship Id="rId1" Type="http://schemas.openxmlformats.org/officeDocument/2006/relationships/slideLayout" Target="../slideLayouts/slideLayout1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 Id="rId9" Type="http://schemas.openxmlformats.org/officeDocument/2006/relationships/image" Target="../media/image47.jpeg"/></Relationships>
</file>

<file path=ppt/slides/_rels/slide24.xml.rels><?xml version="1.0" encoding="UTF-8" standalone="yes"?>
<Relationships xmlns="http://schemas.openxmlformats.org/package/2006/relationships"><Relationship Id="rId3" Type="http://schemas.openxmlformats.org/officeDocument/2006/relationships/image" Target="../media/image6.gif"/><Relationship Id="rId7" Type="http://schemas.openxmlformats.org/officeDocument/2006/relationships/image" Target="../media/image50.jpeg"/><Relationship Id="rId2" Type="http://schemas.openxmlformats.org/officeDocument/2006/relationships/image" Target="../media/image48.jpeg"/><Relationship Id="rId1" Type="http://schemas.openxmlformats.org/officeDocument/2006/relationships/slideLayout" Target="../slideLayouts/slideLayout12.xml"/><Relationship Id="rId6" Type="http://schemas.openxmlformats.org/officeDocument/2006/relationships/image" Target="../media/image49.jpeg"/><Relationship Id="rId5" Type="http://schemas.openxmlformats.org/officeDocument/2006/relationships/image" Target="../media/image22.jpeg"/><Relationship Id="rId4" Type="http://schemas.openxmlformats.org/officeDocument/2006/relationships/hyperlink" Target="https://1.bp.blogspot.com/-tlyYH9ILjTI/VgnqzP9IAyI/AAAAAAAAFUw/IzPfoHGQ7zI/s1600/bitebrands-+teknik+jilid+buku+15.jpg"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1.jpeg"/><Relationship Id="rId1" Type="http://schemas.openxmlformats.org/officeDocument/2006/relationships/slideLayout" Target="../slideLayouts/slideLayout12.xml"/><Relationship Id="rId6" Type="http://schemas.openxmlformats.org/officeDocument/2006/relationships/image" Target="../media/image52.jpeg"/><Relationship Id="rId5" Type="http://schemas.openxmlformats.org/officeDocument/2006/relationships/image" Target="../media/image24.jpeg"/><Relationship Id="rId4" Type="http://schemas.openxmlformats.org/officeDocument/2006/relationships/hyperlink" Target="https://1.bp.blogspot.com/-mjzBkdP8gWM/Vgno8m4q--I/AAAAAAAAFUk/dqS3NmEkc5M/s1600/bitebrands-+teknik+jilid+buku+14.jpg" TargetMode="External"/></Relationships>
</file>

<file path=ppt/slides/_rels/slide26.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hyperlink" Target="https://3.bp.blogspot.com/-w1AQ5KXVvq0/VgnoUpvN0XI/AAAAAAAAFUc/hobmioq5LHE/s1600/bitebrands-+teknik+jilid+buku+11.jpg" TargetMode="External"/><Relationship Id="rId7" Type="http://schemas.openxmlformats.org/officeDocument/2006/relationships/image" Target="../media/image56.jpeg"/><Relationship Id="rId2" Type="http://schemas.openxmlformats.org/officeDocument/2006/relationships/image" Target="../media/image6.gif"/><Relationship Id="rId1" Type="http://schemas.openxmlformats.org/officeDocument/2006/relationships/slideLayout" Target="../slideLayouts/slideLayout1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2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12.xml"/><Relationship Id="rId4" Type="http://schemas.openxmlformats.org/officeDocument/2006/relationships/image" Target="../media/image67.jpeg"/></Relationships>
</file>

<file path=ppt/slides/_rels/slide3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12.xml"/><Relationship Id="rId4" Type="http://schemas.openxmlformats.org/officeDocument/2006/relationships/image" Target="../media/image72.jpeg"/></Relationships>
</file>

<file path=ppt/slides/_rels/slide4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12.xml"/><Relationship Id="rId5" Type="http://schemas.openxmlformats.org/officeDocument/2006/relationships/image" Target="../media/image76.jpeg"/><Relationship Id="rId4" Type="http://schemas.openxmlformats.org/officeDocument/2006/relationships/image" Target="../media/image75.jpeg"/></Relationships>
</file>

<file path=ppt/slides/_rels/slide4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80.jpeg"/><Relationship Id="rId7" Type="http://schemas.openxmlformats.org/officeDocument/2006/relationships/image" Target="../media/image84.jpeg"/><Relationship Id="rId2" Type="http://schemas.openxmlformats.org/officeDocument/2006/relationships/image" Target="../media/image79.jpeg"/><Relationship Id="rId1" Type="http://schemas.openxmlformats.org/officeDocument/2006/relationships/slideLayout" Target="../slideLayouts/slideLayout12.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304800" y="5715000"/>
            <a:ext cx="2209800" cy="914400"/>
          </a:xfrm>
          <a:prstGeom prst="ellipse">
            <a:avLst/>
          </a:prstGeom>
          <a:solidFill>
            <a:schemeClr val="accent3">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hlinkClick r:id="rId2"/>
          </p:cNvPr>
          <p:cNvSpPr txBox="1"/>
          <p:nvPr/>
        </p:nvSpPr>
        <p:spPr>
          <a:xfrm>
            <a:off x="0" y="6597932"/>
            <a:ext cx="9144000" cy="215444"/>
          </a:xfrm>
          <a:prstGeom prst="rect">
            <a:avLst/>
          </a:prstGeom>
          <a:noFill/>
        </p:spPr>
        <p:txBody>
          <a:bodyPr wrap="square" rtlCol="0">
            <a:spAutoFit/>
          </a:bodyPr>
          <a:lstStyle/>
          <a:p>
            <a:pPr algn="ctr"/>
            <a:r>
              <a:rPr lang="en-US" altLang="ko-KR" sz="800" dirty="0" smtClean="0">
                <a:solidFill>
                  <a:schemeClr val="accent3">
                    <a:lumMod val="50000"/>
                  </a:schemeClr>
                </a:solidFill>
                <a:latin typeface="Arial" pitchFamily="34" charset="0"/>
                <a:cs typeface="Arial" pitchFamily="34" charset="0"/>
              </a:rPr>
              <a:t>ALLPPT.com _ Free PowerPoint Templates, Diagrams and Charts</a:t>
            </a:r>
            <a:endParaRPr lang="ko-KR" altLang="en-US" sz="800" dirty="0">
              <a:solidFill>
                <a:schemeClr val="accent3">
                  <a:lumMod val="50000"/>
                </a:schemeClr>
              </a:solidFill>
              <a:latin typeface="Arial" pitchFamily="34" charset="0"/>
              <a:cs typeface="Arial" pitchFamily="34" charset="0"/>
            </a:endParaRPr>
          </a:p>
        </p:txBody>
      </p:sp>
      <p:sp>
        <p:nvSpPr>
          <p:cNvPr id="8" name="TextBox 1"/>
          <p:cNvSpPr txBox="1">
            <a:spLocks noChangeArrowheads="1"/>
          </p:cNvSpPr>
          <p:nvPr/>
        </p:nvSpPr>
        <p:spPr bwMode="auto">
          <a:xfrm>
            <a:off x="533400" y="2667000"/>
            <a:ext cx="4273430" cy="2308324"/>
          </a:xfrm>
          <a:prstGeom prst="rect">
            <a:avLst/>
          </a:prstGeom>
          <a:noFill/>
          <a:ln w="9525">
            <a:noFill/>
            <a:miter lim="800000"/>
            <a:headEnd/>
            <a:tailEnd/>
          </a:ln>
        </p:spPr>
        <p:txBody>
          <a:bodyPr wrap="square">
            <a:spAutoFit/>
          </a:bodyPr>
          <a:lstStyle/>
          <a:p>
            <a:pPr algn="r"/>
            <a:r>
              <a:rPr lang="en-US" sz="7200" b="1" smtClean="0">
                <a:solidFill>
                  <a:schemeClr val="accent2">
                    <a:lumMod val="75000"/>
                  </a:schemeClr>
                </a:solidFill>
                <a:effectLst>
                  <a:outerShdw blurRad="38100" dist="38100" dir="2700000" algn="tl">
                    <a:srgbClr val="000000">
                      <a:alpha val="43137"/>
                    </a:srgbClr>
                  </a:outerShdw>
                </a:effectLst>
              </a:rPr>
              <a:t>Penjilidan Buku</a:t>
            </a:r>
            <a:endParaRPr lang="en-US" altLang="ko-KR" sz="7200" b="1" dirty="0" smtClean="0">
              <a:solidFill>
                <a:schemeClr val="accent2">
                  <a:lumMod val="75000"/>
                </a:schemeClr>
              </a:solidFill>
              <a:effectLst>
                <a:outerShdw blurRad="38100" dist="38100" dir="2700000" algn="tl">
                  <a:srgbClr val="000000">
                    <a:alpha val="43137"/>
                  </a:srgbClr>
                </a:outerShdw>
              </a:effectLst>
              <a:latin typeface="Arial" pitchFamily="34" charset="0"/>
              <a:ea typeface="맑은 고딕" pitchFamily="50" charset="-127"/>
              <a:cs typeface="Arial" pitchFamily="34" charset="0"/>
            </a:endParaRPr>
          </a:p>
        </p:txBody>
      </p:sp>
      <p:sp>
        <p:nvSpPr>
          <p:cNvPr id="9" name="TextBox 8"/>
          <p:cNvSpPr txBox="1"/>
          <p:nvPr/>
        </p:nvSpPr>
        <p:spPr>
          <a:xfrm>
            <a:off x="457200" y="5943600"/>
            <a:ext cx="1828800" cy="461665"/>
          </a:xfrm>
          <a:prstGeom prst="rect">
            <a:avLst/>
          </a:prstGeom>
          <a:noFill/>
        </p:spPr>
        <p:txBody>
          <a:bodyPr wrap="square">
            <a:spAutoFit/>
          </a:bodyPr>
          <a:lstStyle/>
          <a:p>
            <a:pPr algn="r" fontAlgn="auto">
              <a:spcBef>
                <a:spcPts val="0"/>
              </a:spcBef>
              <a:spcAft>
                <a:spcPts val="0"/>
              </a:spcAft>
              <a:defRPr/>
            </a:pPr>
            <a:r>
              <a:rPr kumimoji="0" lang="en-US" altLang="ko-KR" sz="2400" b="1" dirty="0" smtClean="0">
                <a:solidFill>
                  <a:schemeClr val="accent3">
                    <a:lumMod val="50000"/>
                  </a:schemeClr>
                </a:solidFill>
                <a:latin typeface="Arial" pitchFamily="34" charset="0"/>
                <a:cs typeface="Arial" pitchFamily="34" charset="0"/>
              </a:rPr>
              <a:t>SUJARWO</a:t>
            </a:r>
            <a:endParaRPr kumimoji="0" lang="en-US" altLang="ko-KR" sz="2400" b="1" dirty="0">
              <a:solidFill>
                <a:schemeClr val="accent3">
                  <a:lumMod val="50000"/>
                </a:schemeClr>
              </a:solidFill>
              <a:latin typeface="Arial" pitchFamily="34" charset="0"/>
              <a:cs typeface="Arial" pitchFamily="34" charset="0"/>
            </a:endParaRPr>
          </a:p>
        </p:txBody>
      </p:sp>
      <p:pic>
        <p:nvPicPr>
          <p:cNvPr id="6" name="Picture 4" descr="C:\Users\eclipse\Downloads\tree_of_knowledge_book_swinging_500.gif"/>
          <p:cNvPicPr>
            <a:picLocks noChangeAspect="1" noChangeArrowheads="1" noCrop="1"/>
          </p:cNvPicPr>
          <p:nvPr/>
        </p:nvPicPr>
        <p:blipFill>
          <a:blip r:embed="rId3"/>
          <a:srcRect/>
          <a:stretch>
            <a:fillRect/>
          </a:stretch>
        </p:blipFill>
        <p:spPr bwMode="auto">
          <a:xfrm>
            <a:off x="4648200" y="1600200"/>
            <a:ext cx="4737483" cy="5072738"/>
          </a:xfrm>
          <a:prstGeom prst="rect">
            <a:avLst/>
          </a:prstGeom>
          <a:noFill/>
          <a:ln w="9525">
            <a:noFill/>
            <a:miter lim="800000"/>
            <a:headEnd/>
            <a:tailEnd/>
          </a:ln>
        </p:spPr>
      </p:pic>
    </p:spTree>
    <p:extLst>
      <p:ext uri="{BB962C8B-B14F-4D97-AF65-F5344CB8AC3E}">
        <p14:creationId xmlns:p14="http://schemas.microsoft.com/office/powerpoint/2010/main" val="19412217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2428860" y="571480"/>
            <a:ext cx="5324475" cy="5334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smtClean="0">
                <a:ln>
                  <a:noFill/>
                </a:ln>
                <a:solidFill>
                  <a:srgbClr val="0000FF"/>
                </a:solidFill>
                <a:effectLst/>
                <a:uLnTx/>
                <a:uFillTx/>
                <a:latin typeface="Arial" pitchFamily="34" charset="0"/>
                <a:ea typeface="+mj-ea"/>
                <a:cs typeface="Arial" pitchFamily="34" charset="0"/>
              </a:rPr>
              <a:t>BIODATA</a:t>
            </a:r>
            <a:endParaRPr kumimoji="0" lang="en-US" sz="2800" b="1" i="0" u="none" strike="noStrike" kern="1200" cap="none" spc="0" normalizeH="0" baseline="0" noProof="0" dirty="0" smtClean="0">
              <a:ln>
                <a:noFill/>
              </a:ln>
              <a:solidFill>
                <a:srgbClr val="0000FF"/>
              </a:solidFill>
              <a:effectLst/>
              <a:uLnTx/>
              <a:uFillTx/>
              <a:latin typeface="Arial" pitchFamily="34" charset="0"/>
              <a:ea typeface="+mj-ea"/>
              <a:cs typeface="Arial" pitchFamily="34" charset="0"/>
            </a:endParaRPr>
          </a:p>
        </p:txBody>
      </p:sp>
      <p:sp>
        <p:nvSpPr>
          <p:cNvPr id="8" name="Rectangle 3"/>
          <p:cNvSpPr txBox="1">
            <a:spLocks noChangeArrowheads="1"/>
          </p:cNvSpPr>
          <p:nvPr/>
        </p:nvSpPr>
        <p:spPr>
          <a:xfrm>
            <a:off x="2362200" y="1066800"/>
            <a:ext cx="6408738" cy="4495800"/>
          </a:xfrm>
          <a:prstGeom prst="rect">
            <a:avLst/>
          </a:prstGeom>
        </p:spPr>
        <p:txBody>
          <a:bodyPr vert="horz" lIns="91440" tIns="45720" rIns="91440" bIns="45720" rtlCol="0" anchor="ctr">
            <a:normAutofit/>
          </a:bodyPr>
          <a:lstStyle/>
          <a:p>
            <a:pPr marL="350838" marR="0" lvl="0" indent="-350838" algn="l" defTabSz="914400" rtl="0" eaLnBrk="1" fontAlgn="auto" latinLnBrk="0" hangingPunct="1">
              <a:lnSpc>
                <a:spcPct val="8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err="1" smtClean="0">
                <a:ln>
                  <a:noFill/>
                </a:ln>
                <a:solidFill>
                  <a:srgbClr val="0000FF"/>
                </a:solidFill>
                <a:effectLst/>
                <a:uLnTx/>
                <a:uFillTx/>
                <a:latin typeface="+mn-lt"/>
                <a:ea typeface="+mn-ea"/>
                <a:cs typeface="+mn-cs"/>
              </a:rPr>
              <a:t>Sujarwo</a:t>
            </a:r>
            <a:r>
              <a:rPr kumimoji="0" lang="en-US" sz="2400" b="1" i="0" u="none" strike="noStrike" kern="1200" cap="none" spc="0" normalizeH="0" baseline="0" noProof="0" dirty="0" smtClean="0">
                <a:ln>
                  <a:noFill/>
                </a:ln>
                <a:solidFill>
                  <a:srgbClr val="0000FF"/>
                </a:solidFill>
                <a:effectLst/>
                <a:uLnTx/>
                <a:uFillTx/>
                <a:latin typeface="+mn-lt"/>
                <a:ea typeface="+mn-ea"/>
                <a:cs typeface="+mn-cs"/>
              </a:rPr>
              <a:t>, S. </a:t>
            </a:r>
            <a:r>
              <a:rPr kumimoji="0" lang="en-US" sz="2400" b="1" i="0" u="none" strike="noStrike" kern="1200" cap="none" spc="0" normalizeH="0" baseline="0" noProof="0" dirty="0" err="1" smtClean="0">
                <a:ln>
                  <a:noFill/>
                </a:ln>
                <a:solidFill>
                  <a:srgbClr val="0000FF"/>
                </a:solidFill>
                <a:effectLst/>
                <a:uLnTx/>
                <a:uFillTx/>
                <a:latin typeface="+mn-lt"/>
                <a:ea typeface="+mn-ea"/>
                <a:cs typeface="+mn-cs"/>
              </a:rPr>
              <a:t>Sos</a:t>
            </a:r>
            <a:r>
              <a:rPr kumimoji="0" lang="en-US" sz="2400" b="1" i="0" u="none" strike="noStrike" kern="1200" cap="none" spc="0" normalizeH="0" baseline="0" noProof="0" dirty="0" smtClean="0">
                <a:ln>
                  <a:noFill/>
                </a:ln>
                <a:solidFill>
                  <a:srgbClr val="0000FF"/>
                </a:solidFill>
                <a:effectLst/>
                <a:uLnTx/>
                <a:uFillTx/>
                <a:latin typeface="+mn-lt"/>
                <a:ea typeface="+mn-ea"/>
                <a:cs typeface="+mn-cs"/>
              </a:rPr>
              <a:t>., M. Si.</a:t>
            </a:r>
          </a:p>
          <a:p>
            <a:pPr marL="0" marR="0" lvl="0" indent="0" algn="l" defTabSz="914400" rtl="0" eaLnBrk="1" fontAlgn="auto" latinLnBrk="0" hangingPunct="1">
              <a:lnSpc>
                <a:spcPct val="80000"/>
              </a:lnSpc>
              <a:spcBef>
                <a:spcPct val="20000"/>
              </a:spcBef>
              <a:spcAft>
                <a:spcPts val="0"/>
              </a:spcAft>
              <a:buClrTx/>
              <a:buSzTx/>
              <a:buFont typeface="Arial" pitchFamily="34" charset="0"/>
              <a:buNone/>
              <a:tabLst/>
              <a:defRPr/>
            </a:pPr>
            <a:r>
              <a:rPr kumimoji="0" lang="id-ID" sz="2000" b="1" i="0" u="none" strike="noStrike" kern="1200" cap="none" spc="0" normalizeH="0" baseline="0" noProof="0" smtClean="0">
                <a:ln>
                  <a:noFill/>
                </a:ln>
                <a:solidFill>
                  <a:schemeClr val="tx1">
                    <a:lumMod val="75000"/>
                    <a:lumOff val="25000"/>
                  </a:schemeClr>
                </a:solidFill>
                <a:effectLst/>
                <a:uLnTx/>
                <a:uFillTx/>
                <a:latin typeface="+mn-lt"/>
                <a:ea typeface="+mn-ea"/>
                <a:cs typeface="+mn-cs"/>
              </a:rPr>
              <a:t>Pustakawan </a:t>
            </a:r>
            <a:endParaRPr kumimoji="0" lang="en-US" sz="2000" b="1" i="0" u="none" strike="noStrike" kern="1200" cap="none" spc="0" normalizeH="0" baseline="0" noProof="0" smtClean="0">
              <a:ln>
                <a:noFill/>
              </a:ln>
              <a:solidFill>
                <a:schemeClr val="tx1">
                  <a:lumMod val="75000"/>
                  <a:lumOff val="25000"/>
                </a:schemeClr>
              </a:solidFill>
              <a:effectLst/>
              <a:uLnTx/>
              <a:uFillTx/>
              <a:latin typeface="+mn-lt"/>
              <a:ea typeface="+mn-ea"/>
              <a:cs typeface="+mn-cs"/>
            </a:endParaRPr>
          </a:p>
          <a:p>
            <a:pPr marL="0" marR="0" lvl="0" indent="0" algn="l" defTabSz="914400" rtl="0" eaLnBrk="1" fontAlgn="auto" latinLnBrk="0" hangingPunct="1">
              <a:lnSpc>
                <a:spcPct val="80000"/>
              </a:lnSpc>
              <a:spcBef>
                <a:spcPct val="20000"/>
              </a:spcBef>
              <a:spcAft>
                <a:spcPts val="0"/>
              </a:spcAft>
              <a:buClrTx/>
              <a:buSzTx/>
              <a:buFont typeface="Arial" pitchFamily="34" charset="0"/>
              <a:buNone/>
              <a:tabLst/>
              <a:defRPr/>
            </a:pPr>
            <a:r>
              <a:rPr kumimoji="0" lang="en-US" sz="2000" b="1" i="0" u="none" strike="noStrike" kern="1200" cap="none" spc="0" normalizeH="0" baseline="0" noProof="0" smtClean="0">
                <a:ln>
                  <a:noFill/>
                </a:ln>
                <a:solidFill>
                  <a:schemeClr val="tx1">
                    <a:lumMod val="75000"/>
                    <a:lumOff val="25000"/>
                  </a:schemeClr>
                </a:solidFill>
                <a:effectLst/>
                <a:uLnTx/>
                <a:uFillTx/>
                <a:latin typeface="+mn-lt"/>
                <a:ea typeface="+mn-ea"/>
                <a:cs typeface="+mn-cs"/>
              </a:rPr>
              <a:t>Dinas </a:t>
            </a:r>
            <a:r>
              <a:rPr kumimoji="0" lang="id-ID" sz="2000" b="1" i="0" u="none" strike="noStrike" kern="1200" cap="none" spc="0" normalizeH="0" baseline="0" noProof="0" smtClean="0">
                <a:ln>
                  <a:noFill/>
                </a:ln>
                <a:solidFill>
                  <a:schemeClr val="tx1">
                    <a:lumMod val="75000"/>
                    <a:lumOff val="25000"/>
                  </a:schemeClr>
                </a:solidFill>
                <a:effectLst/>
                <a:uLnTx/>
                <a:uFillTx/>
                <a:latin typeface="+mn-lt"/>
                <a:ea typeface="+mn-ea"/>
                <a:cs typeface="+mn-cs"/>
              </a:rPr>
              <a:t>Perpustakaan </a:t>
            </a:r>
            <a:r>
              <a:rPr kumimoji="0" lang="id-ID" sz="2000" b="1"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dan Kearsipan </a:t>
            </a:r>
            <a:endParaRPr kumimoji="0" lang="en-US" sz="2000" b="1" i="0" u="none" strike="noStrike" kern="1200" cap="none" spc="0" normalizeH="0" baseline="0" noProof="0" dirty="0" smtClean="0">
              <a:ln>
                <a:noFill/>
              </a:ln>
              <a:solidFill>
                <a:schemeClr val="tx1">
                  <a:lumMod val="75000"/>
                  <a:lumOff val="25000"/>
                </a:schemeClr>
              </a:solidFill>
              <a:effectLst/>
              <a:uLnTx/>
              <a:uFillTx/>
              <a:latin typeface="+mn-lt"/>
              <a:ea typeface="+mn-ea"/>
              <a:cs typeface="+mn-cs"/>
            </a:endParaRPr>
          </a:p>
          <a:p>
            <a:pPr marL="0" marR="0" lvl="0" indent="0" algn="l" defTabSz="914400" rtl="0" eaLnBrk="1" fontAlgn="auto" latinLnBrk="0" hangingPunct="1">
              <a:lnSpc>
                <a:spcPct val="80000"/>
              </a:lnSpc>
              <a:spcBef>
                <a:spcPct val="20000"/>
              </a:spcBef>
              <a:spcAft>
                <a:spcPts val="0"/>
              </a:spcAft>
              <a:buClrTx/>
              <a:buSzTx/>
              <a:buFont typeface="Arial" pitchFamily="34" charset="0"/>
              <a:buNone/>
              <a:tabLst/>
              <a:defRPr/>
            </a:pPr>
            <a:r>
              <a:rPr kumimoji="0" lang="id-ID" sz="2000" b="1"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Provinsi Jawa Timur </a:t>
            </a:r>
          </a:p>
          <a:p>
            <a:pPr marL="350838" marR="0" lvl="0" indent="-350838" algn="l" defTabSz="914400" rtl="0" eaLnBrk="1" fontAlgn="auto" latinLnBrk="0" hangingPunct="1">
              <a:lnSpc>
                <a:spcPct val="80000"/>
              </a:lnSpc>
              <a:spcBef>
                <a:spcPct val="20000"/>
              </a:spcBef>
              <a:spcAft>
                <a:spcPts val="0"/>
              </a:spcAft>
              <a:buClrTx/>
              <a:buSzTx/>
              <a:buFont typeface="Arial" pitchFamily="34" charset="0"/>
              <a:buNone/>
              <a:tabLst/>
              <a:defRPr/>
            </a:pPr>
            <a:endParaRPr kumimoji="0" lang="id-ID" sz="2000" b="1" i="0" u="none" strike="noStrike" kern="1200" cap="none" spc="0" normalizeH="0" baseline="0" noProof="0" dirty="0" smtClean="0">
              <a:ln>
                <a:noFill/>
              </a:ln>
              <a:solidFill>
                <a:schemeClr val="tx1">
                  <a:lumMod val="75000"/>
                  <a:lumOff val="25000"/>
                </a:schemeClr>
              </a:solidFill>
              <a:effectLst/>
              <a:uLnTx/>
              <a:uFillTx/>
              <a:latin typeface="+mn-lt"/>
              <a:ea typeface="+mn-ea"/>
              <a:cs typeface="+mn-cs"/>
            </a:endParaRPr>
          </a:p>
          <a:p>
            <a:pPr marL="350838" marR="0" lvl="0" indent="-350838" algn="l" defTabSz="914400" rtl="0" eaLnBrk="1" fontAlgn="auto" latinLnBrk="0" hangingPunct="1">
              <a:lnSpc>
                <a:spcPct val="80000"/>
              </a:lnSpc>
              <a:spcBef>
                <a:spcPct val="20000"/>
              </a:spcBef>
              <a:spcAft>
                <a:spcPts val="0"/>
              </a:spcAft>
              <a:buClrTx/>
              <a:buSzTx/>
              <a:buFont typeface="Arial" pitchFamily="34" charset="0"/>
              <a:buNone/>
              <a:tabLst/>
              <a:defRPr/>
            </a:pPr>
            <a:r>
              <a:rPr kumimoji="0" lang="en-US" sz="2000" b="1"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Kediri, 18 Des 1967</a:t>
            </a:r>
          </a:p>
          <a:p>
            <a:pPr marL="350838" marR="0" lvl="0" indent="-350838" algn="l" defTabSz="914400" rtl="0" eaLnBrk="1" fontAlgn="auto" latinLnBrk="0" hangingPunct="1">
              <a:lnSpc>
                <a:spcPct val="80000"/>
              </a:lnSpc>
              <a:spcBef>
                <a:spcPct val="20000"/>
              </a:spcBef>
              <a:spcAft>
                <a:spcPts val="0"/>
              </a:spcAft>
              <a:buClrTx/>
              <a:buSzTx/>
              <a:buFont typeface="Arial" pitchFamily="34" charset="0"/>
              <a:buNone/>
              <a:tabLst/>
              <a:defRPr/>
            </a:pPr>
            <a:endParaRPr kumimoji="0" lang="en-US" sz="2000" b="1" i="0" u="none" strike="noStrike" kern="1200" cap="none" spc="0" normalizeH="0" baseline="0" noProof="0" dirty="0" smtClean="0">
              <a:ln>
                <a:noFill/>
              </a:ln>
              <a:solidFill>
                <a:schemeClr val="tx1">
                  <a:lumMod val="75000"/>
                  <a:lumOff val="25000"/>
                </a:schemeClr>
              </a:solidFill>
              <a:effectLst/>
              <a:uLnTx/>
              <a:uFillTx/>
              <a:latin typeface="+mn-lt"/>
              <a:ea typeface="+mn-ea"/>
              <a:cs typeface="+mn-cs"/>
            </a:endParaRPr>
          </a:p>
          <a:p>
            <a:pPr marL="350838" marR="0" lvl="0" indent="-350838" algn="l" defTabSz="914400" rtl="0" eaLnBrk="1" fontAlgn="auto" latinLnBrk="0" hangingPunct="1">
              <a:lnSpc>
                <a:spcPct val="80000"/>
              </a:lnSpc>
              <a:spcBef>
                <a:spcPct val="20000"/>
              </a:spcBef>
              <a:spcAft>
                <a:spcPts val="0"/>
              </a:spcAft>
              <a:buClrTx/>
              <a:buSzTx/>
              <a:buFont typeface="Arial" pitchFamily="34" charset="0"/>
              <a:buNone/>
              <a:tabLst/>
              <a:defRPr/>
            </a:pPr>
            <a:r>
              <a:rPr kumimoji="0" lang="en-US" sz="2000" b="1" i="0" u="none" strike="noStrike" kern="1200" cap="none" spc="0" normalizeH="0" baseline="0" noProof="0" dirty="0" err="1" smtClean="0">
                <a:ln>
                  <a:noFill/>
                </a:ln>
                <a:solidFill>
                  <a:schemeClr val="tx1">
                    <a:lumMod val="75000"/>
                    <a:lumOff val="25000"/>
                  </a:schemeClr>
                </a:solidFill>
                <a:effectLst/>
                <a:uLnTx/>
                <a:uFillTx/>
                <a:latin typeface="+mn-lt"/>
                <a:ea typeface="+mn-ea"/>
                <a:cs typeface="+mn-cs"/>
              </a:rPr>
              <a:t>Pendidikan</a:t>
            </a:r>
            <a:r>
              <a:rPr kumimoji="0" lang="en-US" sz="2000" b="1"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a:t>
            </a:r>
            <a:endParaRPr kumimoji="0" lang="id-ID" sz="2000" b="1" i="0" u="none" strike="noStrike" kern="1200" cap="none" spc="0" normalizeH="0" baseline="0" noProof="0" dirty="0" smtClean="0">
              <a:ln>
                <a:noFill/>
              </a:ln>
              <a:solidFill>
                <a:schemeClr val="tx1">
                  <a:lumMod val="75000"/>
                  <a:lumOff val="25000"/>
                </a:schemeClr>
              </a:solidFill>
              <a:effectLst/>
              <a:uLnTx/>
              <a:uFillTx/>
              <a:latin typeface="+mn-lt"/>
              <a:ea typeface="+mn-ea"/>
              <a:cs typeface="+mn-cs"/>
            </a:endParaRPr>
          </a:p>
          <a:p>
            <a:pPr marL="350838" marR="0" lvl="0" indent="-350838" algn="l" defTabSz="914400" rtl="0" eaLnBrk="1" fontAlgn="auto" latinLnBrk="0" hangingPunct="1">
              <a:lnSpc>
                <a:spcPct val="80000"/>
              </a:lnSpc>
              <a:spcBef>
                <a:spcPct val="20000"/>
              </a:spcBef>
              <a:spcAft>
                <a:spcPts val="0"/>
              </a:spcAft>
              <a:buClrTx/>
              <a:buSzTx/>
              <a:buFont typeface="Arial" pitchFamily="34" charset="0"/>
              <a:buNone/>
              <a:tabLst/>
              <a:defRPr/>
            </a:pPr>
            <a:r>
              <a:rPr kumimoji="0" lang="en-US" sz="2000" b="1" i="0" u="none" strike="noStrike" kern="1200" cap="none" spc="0" normalizeH="0" baseline="0" noProof="0" dirty="0" smtClean="0">
                <a:ln>
                  <a:noFill/>
                </a:ln>
                <a:solidFill>
                  <a:srgbClr val="0000FF"/>
                </a:solidFill>
                <a:effectLst/>
                <a:uLnTx/>
                <a:uFillTx/>
                <a:latin typeface="+mn-lt"/>
                <a:ea typeface="+mn-ea"/>
                <a:cs typeface="+mn-cs"/>
              </a:rPr>
              <a:t>= D2 </a:t>
            </a:r>
            <a:r>
              <a:rPr kumimoji="0" lang="en-US" sz="2000" b="1" i="0" u="none" strike="noStrike" kern="1200" cap="none" spc="0" normalizeH="0" baseline="0" noProof="0" dirty="0" err="1" smtClean="0">
                <a:ln>
                  <a:noFill/>
                </a:ln>
                <a:solidFill>
                  <a:srgbClr val="0000FF"/>
                </a:solidFill>
                <a:effectLst/>
                <a:uLnTx/>
                <a:uFillTx/>
                <a:latin typeface="+mn-lt"/>
                <a:ea typeface="+mn-ea"/>
                <a:cs typeface="+mn-cs"/>
              </a:rPr>
              <a:t>Perpustakaan</a:t>
            </a:r>
            <a:r>
              <a:rPr kumimoji="0" lang="en-US" sz="2000" b="1" i="0" u="none" strike="noStrike" kern="1200" cap="none" spc="0" normalizeH="0" baseline="0" noProof="0" dirty="0" smtClean="0">
                <a:ln>
                  <a:noFill/>
                </a:ln>
                <a:solidFill>
                  <a:srgbClr val="0000FF"/>
                </a:solidFill>
                <a:effectLst/>
                <a:uLnTx/>
                <a:uFillTx/>
                <a:latin typeface="+mn-lt"/>
                <a:ea typeface="+mn-ea"/>
                <a:cs typeface="+mn-cs"/>
              </a:rPr>
              <a:t> UT, Apr 1999</a:t>
            </a:r>
          </a:p>
          <a:p>
            <a:pPr marL="350838" marR="0" lvl="0" indent="-350838" algn="l" defTabSz="914400" rtl="0" eaLnBrk="1" fontAlgn="auto" latinLnBrk="0" hangingPunct="1">
              <a:lnSpc>
                <a:spcPct val="80000"/>
              </a:lnSpc>
              <a:spcBef>
                <a:spcPct val="20000"/>
              </a:spcBef>
              <a:spcAft>
                <a:spcPts val="0"/>
              </a:spcAft>
              <a:buClrTx/>
              <a:buSzTx/>
              <a:buFont typeface="Arial" pitchFamily="34" charset="0"/>
              <a:buNone/>
              <a:tabLst/>
              <a:defRPr/>
            </a:pPr>
            <a:r>
              <a:rPr kumimoji="0" lang="en-US" sz="2000" b="1" i="0" u="none" strike="noStrike" kern="1200" cap="none" spc="0" normalizeH="0" baseline="0" noProof="0" dirty="0" smtClean="0">
                <a:ln>
                  <a:noFill/>
                </a:ln>
                <a:solidFill>
                  <a:srgbClr val="0000FF"/>
                </a:solidFill>
                <a:effectLst/>
                <a:uLnTx/>
                <a:uFillTx/>
                <a:latin typeface="+mn-lt"/>
                <a:ea typeface="+mn-ea"/>
                <a:cs typeface="+mn-cs"/>
              </a:rPr>
              <a:t>= </a:t>
            </a:r>
            <a:r>
              <a:rPr kumimoji="0" lang="id-ID" sz="2000" b="1" i="0" u="none" strike="noStrike" kern="1200" cap="none" spc="0" normalizeH="0" baseline="0" noProof="0" dirty="0" smtClean="0">
                <a:ln>
                  <a:noFill/>
                </a:ln>
                <a:solidFill>
                  <a:srgbClr val="0000FF"/>
                </a:solidFill>
                <a:effectLst/>
                <a:uLnTx/>
                <a:uFillTx/>
                <a:latin typeface="+mn-lt"/>
                <a:ea typeface="+mn-ea"/>
                <a:cs typeface="+mn-cs"/>
              </a:rPr>
              <a:t>S</a:t>
            </a:r>
            <a:r>
              <a:rPr kumimoji="0" lang="en-US" sz="2000" b="1" i="0" u="none" strike="noStrike" kern="1200" cap="none" spc="0" normalizeH="0" baseline="0" noProof="0" dirty="0" smtClean="0">
                <a:ln>
                  <a:noFill/>
                </a:ln>
                <a:solidFill>
                  <a:srgbClr val="0000FF"/>
                </a:solidFill>
                <a:effectLst/>
                <a:uLnTx/>
                <a:uFillTx/>
                <a:latin typeface="+mn-lt"/>
                <a:ea typeface="+mn-ea"/>
                <a:cs typeface="+mn-cs"/>
              </a:rPr>
              <a:t>1</a:t>
            </a:r>
            <a:r>
              <a:rPr kumimoji="0" lang="id-ID" sz="2000" b="1" i="0" u="none" strike="noStrike" kern="1200" cap="none" spc="0" normalizeH="0" baseline="0" noProof="0" dirty="0" smtClean="0">
                <a:ln>
                  <a:noFill/>
                </a:ln>
                <a:solidFill>
                  <a:srgbClr val="0000FF"/>
                </a:solidFill>
                <a:effectLst/>
                <a:uLnTx/>
                <a:uFillTx/>
                <a:latin typeface="+mn-lt"/>
                <a:ea typeface="+mn-ea"/>
                <a:cs typeface="+mn-cs"/>
              </a:rPr>
              <a:t> P</a:t>
            </a:r>
            <a:r>
              <a:rPr kumimoji="0" lang="en-US" sz="2000" b="1" i="0" u="none" strike="noStrike" kern="1200" cap="none" spc="0" normalizeH="0" baseline="0" noProof="0" dirty="0" err="1" smtClean="0">
                <a:ln>
                  <a:noFill/>
                </a:ln>
                <a:solidFill>
                  <a:srgbClr val="0000FF"/>
                </a:solidFill>
                <a:effectLst/>
                <a:uLnTx/>
                <a:uFillTx/>
                <a:latin typeface="+mn-lt"/>
                <a:ea typeface="+mn-ea"/>
                <a:cs typeface="+mn-cs"/>
              </a:rPr>
              <a:t>erpustakaan</a:t>
            </a:r>
            <a:r>
              <a:rPr kumimoji="0" lang="en-US" sz="2000" b="1" i="0" u="none" strike="noStrike" kern="1200" cap="none" spc="0" normalizeH="0" baseline="0" noProof="0" dirty="0" smtClean="0">
                <a:ln>
                  <a:noFill/>
                </a:ln>
                <a:solidFill>
                  <a:srgbClr val="0000FF"/>
                </a:solidFill>
                <a:effectLst/>
                <a:uLnTx/>
                <a:uFillTx/>
                <a:latin typeface="+mn-lt"/>
                <a:ea typeface="+mn-ea"/>
                <a:cs typeface="+mn-cs"/>
              </a:rPr>
              <a:t> UWK Surabaya</a:t>
            </a:r>
            <a:r>
              <a:rPr kumimoji="0" lang="id-ID" sz="2000" b="1" i="0" u="none" strike="noStrike" kern="1200" cap="none" spc="0" normalizeH="0" baseline="0" noProof="0" dirty="0" smtClean="0">
                <a:ln>
                  <a:noFill/>
                </a:ln>
                <a:solidFill>
                  <a:srgbClr val="0000FF"/>
                </a:solidFill>
                <a:effectLst/>
                <a:uLnTx/>
                <a:uFillTx/>
                <a:latin typeface="+mn-lt"/>
                <a:ea typeface="+mn-ea"/>
                <a:cs typeface="+mn-cs"/>
              </a:rPr>
              <a:t>, </a:t>
            </a:r>
            <a:r>
              <a:rPr kumimoji="0" lang="en-US" sz="2000" b="1" i="0" u="none" strike="noStrike" kern="1200" cap="none" spc="0" normalizeH="0" baseline="0" noProof="0" dirty="0" smtClean="0">
                <a:ln>
                  <a:noFill/>
                </a:ln>
                <a:solidFill>
                  <a:srgbClr val="0000FF"/>
                </a:solidFill>
                <a:effectLst/>
                <a:uLnTx/>
                <a:uFillTx/>
                <a:latin typeface="+mn-lt"/>
                <a:ea typeface="+mn-ea"/>
                <a:cs typeface="+mn-cs"/>
              </a:rPr>
              <a:t>Des 2002</a:t>
            </a:r>
          </a:p>
          <a:p>
            <a:pPr marL="350838" marR="0" lvl="0" indent="-350838" algn="l" defTabSz="914400" rtl="0" eaLnBrk="1" fontAlgn="auto" latinLnBrk="0" hangingPunct="1">
              <a:lnSpc>
                <a:spcPct val="80000"/>
              </a:lnSpc>
              <a:spcBef>
                <a:spcPct val="20000"/>
              </a:spcBef>
              <a:spcAft>
                <a:spcPts val="0"/>
              </a:spcAft>
              <a:buClrTx/>
              <a:buSzTx/>
              <a:buFont typeface="Arial" pitchFamily="34" charset="0"/>
              <a:buNone/>
              <a:tabLst/>
              <a:defRPr/>
            </a:pPr>
            <a:r>
              <a:rPr kumimoji="0" lang="en-US" sz="2000" b="1" i="0" u="none" strike="noStrike" kern="1200" cap="none" spc="0" normalizeH="0" baseline="0" noProof="0" dirty="0" smtClean="0">
                <a:ln>
                  <a:noFill/>
                </a:ln>
                <a:solidFill>
                  <a:srgbClr val="0000FF"/>
                </a:solidFill>
                <a:effectLst/>
                <a:uLnTx/>
                <a:uFillTx/>
                <a:latin typeface="+mn-lt"/>
                <a:ea typeface="+mn-ea"/>
                <a:cs typeface="+mn-cs"/>
              </a:rPr>
              <a:t>= S2 </a:t>
            </a:r>
            <a:r>
              <a:rPr kumimoji="0" lang="en-US" sz="2000" b="1" i="0" u="none" strike="noStrike" kern="1200" cap="none" spc="0" normalizeH="0" baseline="0" noProof="0" dirty="0" err="1" smtClean="0">
                <a:ln>
                  <a:noFill/>
                </a:ln>
                <a:solidFill>
                  <a:srgbClr val="0000FF"/>
                </a:solidFill>
                <a:effectLst/>
                <a:uLnTx/>
                <a:uFillTx/>
                <a:latin typeface="+mn-lt"/>
                <a:ea typeface="+mn-ea"/>
                <a:cs typeface="+mn-cs"/>
              </a:rPr>
              <a:t>Studi</a:t>
            </a:r>
            <a:r>
              <a:rPr kumimoji="0" lang="en-US" sz="2000" b="1" i="0" u="none" strike="noStrike" kern="1200" cap="none" spc="0" normalizeH="0" baseline="0" noProof="0" dirty="0" smtClean="0">
                <a:ln>
                  <a:noFill/>
                </a:ln>
                <a:solidFill>
                  <a:srgbClr val="0000FF"/>
                </a:solidFill>
                <a:effectLst/>
                <a:uLnTx/>
                <a:uFillTx/>
                <a:latin typeface="+mn-lt"/>
                <a:ea typeface="+mn-ea"/>
                <a:cs typeface="+mn-cs"/>
              </a:rPr>
              <a:t> </a:t>
            </a:r>
            <a:r>
              <a:rPr kumimoji="0" lang="en-US" sz="2000" b="1" i="0" u="none" strike="noStrike" kern="1200" cap="none" spc="0" normalizeH="0" baseline="0" noProof="0" dirty="0" err="1" smtClean="0">
                <a:ln>
                  <a:noFill/>
                </a:ln>
                <a:solidFill>
                  <a:srgbClr val="0000FF"/>
                </a:solidFill>
                <a:effectLst/>
                <a:uLnTx/>
                <a:uFillTx/>
                <a:latin typeface="+mn-lt"/>
                <a:ea typeface="+mn-ea"/>
                <a:cs typeface="+mn-cs"/>
              </a:rPr>
              <a:t>dan</a:t>
            </a:r>
            <a:r>
              <a:rPr kumimoji="0" lang="en-US" sz="2000" b="1" i="0" u="none" strike="noStrike" kern="1200" cap="none" spc="0" normalizeH="0" baseline="0" noProof="0" dirty="0" smtClean="0">
                <a:ln>
                  <a:noFill/>
                </a:ln>
                <a:solidFill>
                  <a:srgbClr val="0000FF"/>
                </a:solidFill>
                <a:effectLst/>
                <a:uLnTx/>
                <a:uFillTx/>
                <a:latin typeface="+mn-lt"/>
                <a:ea typeface="+mn-ea"/>
                <a:cs typeface="+mn-cs"/>
              </a:rPr>
              <a:t> Media </a:t>
            </a:r>
            <a:r>
              <a:rPr kumimoji="0" lang="en-US" sz="2000" b="1" i="0" u="none" strike="noStrike" kern="1200" cap="none" spc="0" normalizeH="0" baseline="0" noProof="0" dirty="0" err="1" smtClean="0">
                <a:ln>
                  <a:noFill/>
                </a:ln>
                <a:solidFill>
                  <a:srgbClr val="0000FF"/>
                </a:solidFill>
                <a:effectLst/>
                <a:uLnTx/>
                <a:uFillTx/>
                <a:latin typeface="+mn-lt"/>
                <a:ea typeface="+mn-ea"/>
                <a:cs typeface="+mn-cs"/>
              </a:rPr>
              <a:t>Komunikasi</a:t>
            </a:r>
            <a:r>
              <a:rPr kumimoji="0" lang="en-US" sz="2000" b="1" i="0" u="none" strike="noStrike" kern="1200" cap="none" spc="0" normalizeH="0" baseline="0" noProof="0" dirty="0" smtClean="0">
                <a:ln>
                  <a:noFill/>
                </a:ln>
                <a:solidFill>
                  <a:srgbClr val="0000FF"/>
                </a:solidFill>
                <a:effectLst/>
                <a:uLnTx/>
                <a:uFillTx/>
                <a:latin typeface="+mn-lt"/>
                <a:ea typeface="+mn-ea"/>
                <a:cs typeface="+mn-cs"/>
              </a:rPr>
              <a:t> UNAIR, Jan 2007</a:t>
            </a:r>
            <a:endParaRPr kumimoji="0" lang="id-ID" sz="2000" b="1" i="0" u="none" strike="noStrike" kern="1200" cap="none" spc="0" normalizeH="0" baseline="0" noProof="0" dirty="0" smtClean="0">
              <a:ln>
                <a:noFill/>
              </a:ln>
              <a:solidFill>
                <a:srgbClr val="0000FF"/>
              </a:solidFill>
              <a:effectLst/>
              <a:uLnTx/>
              <a:uFillTx/>
              <a:latin typeface="+mn-lt"/>
              <a:ea typeface="+mn-ea"/>
              <a:cs typeface="+mn-cs"/>
            </a:endParaRPr>
          </a:p>
          <a:p>
            <a:pPr marL="350838" marR="0" lvl="0" indent="-350838" algn="l" defTabSz="914400" rtl="0" eaLnBrk="1" fontAlgn="auto" latinLnBrk="0" hangingPunct="1">
              <a:lnSpc>
                <a:spcPct val="80000"/>
              </a:lnSpc>
              <a:spcBef>
                <a:spcPct val="20000"/>
              </a:spcBef>
              <a:spcAft>
                <a:spcPts val="0"/>
              </a:spcAft>
              <a:buClrTx/>
              <a:buSzTx/>
              <a:buFont typeface="Arial" pitchFamily="34" charset="0"/>
              <a:buNone/>
              <a:tabLst/>
              <a:defRPr/>
            </a:pPr>
            <a:endParaRPr kumimoji="0" lang="en-US" sz="2000" b="1" i="0" u="none" strike="noStrike" kern="1200" cap="none" spc="0" normalizeH="0" baseline="0" noProof="0" dirty="0" smtClean="0">
              <a:ln>
                <a:noFill/>
              </a:ln>
              <a:solidFill>
                <a:schemeClr val="tx1">
                  <a:lumMod val="75000"/>
                  <a:lumOff val="25000"/>
                </a:schemeClr>
              </a:solidFill>
              <a:effectLst/>
              <a:uLnTx/>
              <a:uFillTx/>
              <a:latin typeface="+mn-lt"/>
              <a:ea typeface="+mn-ea"/>
              <a:cs typeface="+mn-cs"/>
            </a:endParaRPr>
          </a:p>
          <a:p>
            <a:pPr marL="350838" marR="0" lvl="0" indent="-350838" algn="l" defTabSz="914400" rtl="0" eaLnBrk="1" fontAlgn="auto" latinLnBrk="0" hangingPunct="1">
              <a:lnSpc>
                <a:spcPct val="80000"/>
              </a:lnSpc>
              <a:spcBef>
                <a:spcPct val="20000"/>
              </a:spcBef>
              <a:spcAft>
                <a:spcPts val="0"/>
              </a:spcAft>
              <a:buClrTx/>
              <a:buSzTx/>
              <a:buFont typeface="Arial" pitchFamily="34" charset="0"/>
              <a:buNone/>
              <a:tabLst/>
              <a:defRPr/>
            </a:pPr>
            <a:r>
              <a:rPr kumimoji="0" lang="en-US" sz="2000" b="1" i="0" u="none" strike="noStrike" kern="1200" cap="none" spc="0" normalizeH="0" baseline="0" noProof="0" dirty="0" smtClean="0">
                <a:ln>
                  <a:noFill/>
                </a:ln>
                <a:solidFill>
                  <a:schemeClr val="tx1">
                    <a:lumMod val="75000"/>
                    <a:lumOff val="25000"/>
                  </a:schemeClr>
                </a:solidFill>
                <a:effectLst/>
                <a:uLnTx/>
                <a:uFillTx/>
                <a:latin typeface="+mn-lt"/>
                <a:ea typeface="+mn-ea"/>
                <a:cs typeface="+mn-cs"/>
                <a:sym typeface="Wingdings" pitchFamily="2" charset="2"/>
              </a:rPr>
              <a:t> </a:t>
            </a:r>
            <a:r>
              <a:rPr kumimoji="0" lang="id-ID" sz="2800" b="1"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081 </a:t>
            </a:r>
            <a:r>
              <a:rPr kumimoji="0" lang="id-ID" sz="2800" b="1" i="0" u="none" strike="noStrike" kern="1200" cap="none" spc="0" normalizeH="0" baseline="0" noProof="0" dirty="0" smtClean="0">
                <a:ln>
                  <a:noFill/>
                </a:ln>
                <a:solidFill>
                  <a:schemeClr val="hlink"/>
                </a:solidFill>
                <a:effectLst/>
                <a:uLnTx/>
                <a:uFillTx/>
                <a:latin typeface="+mn-lt"/>
                <a:ea typeface="+mn-ea"/>
                <a:cs typeface="+mn-cs"/>
              </a:rPr>
              <a:t>3</a:t>
            </a:r>
            <a:r>
              <a:rPr kumimoji="0" lang="en-US" sz="2800" b="1" i="0" u="none" strike="noStrike" kern="1200" cap="none" spc="0" normalizeH="0" baseline="0" noProof="0" dirty="0" smtClean="0">
                <a:ln>
                  <a:noFill/>
                </a:ln>
                <a:solidFill>
                  <a:schemeClr val="hlink"/>
                </a:solidFill>
                <a:effectLst/>
                <a:uLnTx/>
                <a:uFillTx/>
                <a:latin typeface="+mn-lt"/>
                <a:ea typeface="+mn-ea"/>
                <a:cs typeface="+mn-cs"/>
              </a:rPr>
              <a:t>30</a:t>
            </a:r>
            <a:r>
              <a:rPr kumimoji="0" lang="en-US" sz="2800" b="1"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7 11</a:t>
            </a:r>
            <a:r>
              <a:rPr kumimoji="0" lang="en-US" sz="2800" b="1" i="0" u="none" strike="noStrike" kern="1200" cap="none" spc="0" normalizeH="0" baseline="0" noProof="0" dirty="0" smtClean="0">
                <a:ln>
                  <a:noFill/>
                </a:ln>
                <a:solidFill>
                  <a:schemeClr val="hlink"/>
                </a:solidFill>
                <a:effectLst/>
                <a:uLnTx/>
                <a:uFillTx/>
                <a:latin typeface="+mn-lt"/>
                <a:ea typeface="+mn-ea"/>
                <a:cs typeface="+mn-cs"/>
              </a:rPr>
              <a:t>667</a:t>
            </a:r>
            <a:endParaRPr kumimoji="0" lang="id-ID" sz="2800" b="1" i="0" u="none" strike="noStrike" kern="1200" cap="none" spc="0" normalizeH="0" baseline="0" noProof="0" dirty="0" smtClean="0">
              <a:ln>
                <a:noFill/>
              </a:ln>
              <a:solidFill>
                <a:schemeClr val="hlink"/>
              </a:solidFill>
              <a:effectLst/>
              <a:uLnTx/>
              <a:uFillTx/>
              <a:latin typeface="+mn-lt"/>
              <a:ea typeface="+mn-ea"/>
              <a:cs typeface="+mn-cs"/>
            </a:endParaRPr>
          </a:p>
          <a:p>
            <a:pPr marL="350838" marR="0" lvl="0" indent="-350838" algn="l" defTabSz="914400" rtl="0" eaLnBrk="1" fontAlgn="auto" latinLnBrk="0" hangingPunct="1">
              <a:lnSpc>
                <a:spcPct val="80000"/>
              </a:lnSpc>
              <a:spcBef>
                <a:spcPct val="20000"/>
              </a:spcBef>
              <a:spcAft>
                <a:spcPts val="0"/>
              </a:spcAft>
              <a:buClrTx/>
              <a:buSzTx/>
              <a:buFont typeface="Arial" pitchFamily="34" charset="0"/>
              <a:buNone/>
              <a:tabLst/>
              <a:defRPr/>
            </a:pPr>
            <a:r>
              <a:rPr kumimoji="0" lang="en-US" sz="2000" b="1"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 </a:t>
            </a:r>
            <a:r>
              <a:rPr kumimoji="0" lang="id-ID" sz="2000" b="1"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Email : </a:t>
            </a:r>
            <a:r>
              <a:rPr kumimoji="0" lang="en-US" sz="2000" b="1"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   </a:t>
            </a:r>
          </a:p>
        </p:txBody>
      </p:sp>
      <p:pic>
        <p:nvPicPr>
          <p:cNvPr id="9" name="Picture 4" descr="computer"/>
          <p:cNvPicPr>
            <a:picLocks noChangeAspect="1" noChangeArrowheads="1"/>
          </p:cNvPicPr>
          <p:nvPr/>
        </p:nvPicPr>
        <p:blipFill>
          <a:blip r:embed="rId2"/>
          <a:srcRect/>
          <a:stretch>
            <a:fillRect/>
          </a:stretch>
        </p:blipFill>
        <p:spPr bwMode="auto">
          <a:xfrm>
            <a:off x="323850" y="0"/>
            <a:ext cx="2052638" cy="6597650"/>
          </a:xfrm>
          <a:prstGeom prst="rect">
            <a:avLst/>
          </a:prstGeom>
          <a:noFill/>
          <a:ln w="9525">
            <a:noFill/>
            <a:miter lim="800000"/>
            <a:headEnd/>
            <a:tailEnd/>
          </a:ln>
        </p:spPr>
      </p:pic>
      <p:sp>
        <p:nvSpPr>
          <p:cNvPr id="10" name="Rectangle 6"/>
          <p:cNvSpPr>
            <a:spLocks noChangeArrowheads="1"/>
          </p:cNvSpPr>
          <p:nvPr/>
        </p:nvSpPr>
        <p:spPr bwMode="auto">
          <a:xfrm>
            <a:off x="2514600" y="5105400"/>
            <a:ext cx="4572000" cy="1077218"/>
          </a:xfrm>
          <a:prstGeom prst="rect">
            <a:avLst/>
          </a:prstGeom>
          <a:noFill/>
          <a:ln w="9525">
            <a:noFill/>
            <a:miter lim="800000"/>
            <a:headEnd/>
            <a:tailEnd/>
          </a:ln>
        </p:spPr>
        <p:txBody>
          <a:bodyPr wrap="square">
            <a:spAutoFit/>
          </a:bodyPr>
          <a:lstStyle/>
          <a:p>
            <a:pPr algn="r"/>
            <a:r>
              <a:rPr lang="en-US" sz="3200" dirty="0">
                <a:solidFill>
                  <a:srgbClr val="009900"/>
                </a:solidFill>
                <a:latin typeface="Times New Roman" pitchFamily="18" charset="0"/>
              </a:rPr>
              <a:t>sujarwo18@ymail.com</a:t>
            </a:r>
          </a:p>
          <a:p>
            <a:pPr algn="r"/>
            <a:r>
              <a:rPr lang="en-US" sz="3200" dirty="0">
                <a:solidFill>
                  <a:srgbClr val="009900"/>
                </a:solidFill>
                <a:latin typeface="Times New Roman" pitchFamily="18" charset="0"/>
              </a:rPr>
              <a:t>sujarwosiwho@gmail.com</a:t>
            </a:r>
            <a:endParaRPr lang="en-US" sz="3200" dirty="0">
              <a:latin typeface="Times New Roman" pitchFamily="18" charset="0"/>
            </a:endParaRPr>
          </a:p>
        </p:txBody>
      </p:sp>
      <p:pic>
        <p:nvPicPr>
          <p:cNvPr id="6" name="Picture 4" descr="C:\Users\eclipse\Downloads\tree_of_knowledge_book_swinging_500.gif"/>
          <p:cNvPicPr>
            <a:picLocks noChangeAspect="1" noChangeArrowheads="1" noCrop="1"/>
          </p:cNvPicPr>
          <p:nvPr/>
        </p:nvPicPr>
        <p:blipFill>
          <a:blip r:embed="rId3"/>
          <a:srcRect/>
          <a:stretch>
            <a:fillRect/>
          </a:stretch>
        </p:blipFill>
        <p:spPr bwMode="auto">
          <a:xfrm>
            <a:off x="6826092" y="4191000"/>
            <a:ext cx="2317908" cy="2481938"/>
          </a:xfrm>
          <a:prstGeom prst="rect">
            <a:avLst/>
          </a:prstGeom>
          <a:noFill/>
          <a:ln w="9525">
            <a:noFill/>
            <a:miter lim="800000"/>
            <a:headEnd/>
            <a:tailEnd/>
          </a:ln>
        </p:spPr>
      </p:pic>
    </p:spTree>
    <p:extLst>
      <p:ext uri="{BB962C8B-B14F-4D97-AF65-F5344CB8AC3E}">
        <p14:creationId xmlns:p14="http://schemas.microsoft.com/office/powerpoint/2010/main" val="8917631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smtClean="0">
                <a:latin typeface="Palatino Linotype" pitchFamily="18" charset="0"/>
              </a:rPr>
              <a:t>Pengertian</a:t>
            </a:r>
            <a:r>
              <a:rPr lang="en-US" smtClean="0">
                <a:latin typeface="Palatino Linotype" pitchFamily="18" charset="0"/>
              </a:rPr>
              <a:t> Penjilidan</a:t>
            </a:r>
            <a:endParaRPr lang="en-US" dirty="0">
              <a:latin typeface="Palatino Linotype" pitchFamily="18" charset="0"/>
            </a:endParaRPr>
          </a:p>
        </p:txBody>
      </p:sp>
      <p:sp>
        <p:nvSpPr>
          <p:cNvPr id="3" name="Content Placeholder 2"/>
          <p:cNvSpPr>
            <a:spLocks noGrp="1"/>
          </p:cNvSpPr>
          <p:nvPr>
            <p:ph idx="1"/>
          </p:nvPr>
        </p:nvSpPr>
        <p:spPr>
          <a:xfrm>
            <a:off x="381000" y="1295400"/>
            <a:ext cx="8229600" cy="460648"/>
          </a:xfrm>
        </p:spPr>
        <p:txBody>
          <a:bodyPr>
            <a:noAutofit/>
          </a:bodyPr>
          <a:lstStyle/>
          <a:p>
            <a:r>
              <a:rPr lang="en-US" sz="2800" smtClean="0">
                <a:latin typeface="Palatino Linotype" pitchFamily="18" charset="0"/>
              </a:rPr>
              <a:t>Penjilidan :</a:t>
            </a:r>
            <a:endParaRPr lang="en-US" sz="2800" dirty="0"/>
          </a:p>
        </p:txBody>
      </p:sp>
      <p:sp>
        <p:nvSpPr>
          <p:cNvPr id="4" name="Content Placeholder 3"/>
          <p:cNvSpPr>
            <a:spLocks noGrp="1"/>
          </p:cNvSpPr>
          <p:nvPr>
            <p:ph idx="10"/>
          </p:nvPr>
        </p:nvSpPr>
        <p:spPr>
          <a:xfrm>
            <a:off x="228600" y="1905000"/>
            <a:ext cx="8077200" cy="3581400"/>
          </a:xfrm>
        </p:spPr>
        <p:txBody>
          <a:bodyPr>
            <a:noAutofit/>
          </a:bodyPr>
          <a:lstStyle/>
          <a:p>
            <a:pPr marL="225425" indent="-225425">
              <a:buFont typeface="Arial" pitchFamily="34" charset="0"/>
              <a:buChar char="•"/>
            </a:pPr>
            <a:r>
              <a:rPr lang="en-US" sz="2800" smtClean="0"/>
              <a:t>Pekerjaan menghimpun atau menggabungkan lembaran–lembaran lepas menjadi satu kesatuan yang utuh</a:t>
            </a:r>
          </a:p>
          <a:p>
            <a:pPr marL="225425" indent="-225425">
              <a:buFont typeface="Arial" pitchFamily="34" charset="0"/>
              <a:buChar char="•"/>
            </a:pPr>
            <a:r>
              <a:rPr lang="en-US" sz="2800" smtClean="0"/>
              <a:t>Proses, cara menjilid bahan perpustakaan dengan tujuan untuk melindungi koleksi dari kerusakan, sehingga informasi yang ada akan tetap terjaga dan terpelihara dengan utuh dan siap dimanfaatkan pemustaka.</a:t>
            </a:r>
          </a:p>
          <a:p>
            <a:pPr marL="225425" indent="-225425">
              <a:buFont typeface="Arial" pitchFamily="34" charset="0"/>
              <a:buChar char="•"/>
            </a:pPr>
            <a:r>
              <a:rPr lang="en-US" sz="2800" smtClean="0"/>
              <a:t>termasuk kedalam kegiatan konservasi yang meliputi memperbaiki bahan pustaka yang rusak agar kondisinya dapat kembali seperti sediakala.</a:t>
            </a:r>
            <a:endParaRPr lang="en-US" sz="2800" dirty="0">
              <a:solidFill>
                <a:schemeClr val="accent6">
                  <a:lumMod val="50000"/>
                </a:schemeClr>
              </a:solidFill>
              <a:latin typeface="Palatino Linotype"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Content Placeholder 3"/>
          <p:cNvSpPr>
            <a:spLocks noGrp="1"/>
          </p:cNvSpPr>
          <p:nvPr>
            <p:ph idx="10"/>
          </p:nvPr>
        </p:nvSpPr>
        <p:spPr/>
        <p:txBody>
          <a:bodyPr/>
          <a:lstStyle/>
          <a:p>
            <a:endParaRPr lang="en-US"/>
          </a:p>
        </p:txBody>
      </p:sp>
      <p:pic>
        <p:nvPicPr>
          <p:cNvPr id="1026" name="Picture 2" descr="I:\image\TOKO.jpg"/>
          <p:cNvPicPr>
            <a:picLocks noChangeAspect="1" noChangeArrowheads="1"/>
          </p:cNvPicPr>
          <p:nvPr/>
        </p:nvPicPr>
        <p:blipFill>
          <a:blip r:embed="rId2"/>
          <a:srcRect/>
          <a:stretch>
            <a:fillRect/>
          </a:stretch>
        </p:blipFill>
        <p:spPr bwMode="auto">
          <a:xfrm>
            <a:off x="449705" y="685801"/>
            <a:ext cx="8389495" cy="5582828"/>
          </a:xfrm>
          <a:prstGeom prst="rect">
            <a:avLst/>
          </a:prstGeom>
          <a:ln>
            <a:noFill/>
          </a:ln>
          <a:effectLst>
            <a:softEdge rad="112500"/>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a:xfrm>
            <a:off x="457200" y="1295400"/>
            <a:ext cx="8001000" cy="3600400"/>
          </a:xfrm>
        </p:spPr>
        <p:txBody>
          <a:bodyPr>
            <a:noAutofit/>
          </a:bodyPr>
          <a:lstStyle/>
          <a:p>
            <a:pPr marL="344488" indent="-344488">
              <a:buBlip>
                <a:blip r:embed="rId2"/>
              </a:buBlip>
            </a:pPr>
            <a:r>
              <a:rPr lang="en-US" sz="2400" smtClean="0">
                <a:latin typeface="Palatino Linotype" pitchFamily="18" charset="0"/>
              </a:rPr>
              <a:t>Tujuan utama penjilidan di perpustakaan </a:t>
            </a:r>
          </a:p>
          <a:p>
            <a:pPr marL="344488" indent="-344488">
              <a:buBlip>
                <a:blip r:embed="rId2"/>
              </a:buBlip>
            </a:pPr>
            <a:r>
              <a:rPr lang="en-US" sz="2400" smtClean="0">
                <a:latin typeface="Palatino Linotype" pitchFamily="18" charset="0"/>
              </a:rPr>
              <a:t>untuk melestarikan bahan perpustakaan agar tetap dalam keadaan utuh dan terhindar dari kerusakan fisik guna menunjang fungsi perpustakaan dalam melaksanakan layanan perpustakaan dengan menyediakan koleksi yang layak dan siap pakai.</a:t>
            </a:r>
          </a:p>
          <a:p>
            <a:pPr marL="344488" indent="-344488">
              <a:buBlip>
                <a:blip r:embed="rId2"/>
              </a:buBlip>
            </a:pPr>
            <a:endParaRPr lang="en-US" sz="1100" smtClean="0">
              <a:latin typeface="Palatino Linotype" pitchFamily="18" charset="0"/>
            </a:endParaRPr>
          </a:p>
          <a:p>
            <a:pPr marL="344488" lvl="0" indent="-344488">
              <a:buBlip>
                <a:blip r:embed="rId2"/>
              </a:buBlip>
            </a:pPr>
            <a:r>
              <a:rPr lang="en-US" sz="2400" smtClean="0">
                <a:latin typeface="Palatino Linotype" pitchFamily="18" charset="0"/>
              </a:rPr>
              <a:t>Mempertahankan dan melindungi bentuk fisik buku</a:t>
            </a:r>
          </a:p>
          <a:p>
            <a:pPr marL="344488" lvl="0" indent="-344488">
              <a:buBlip>
                <a:blip r:embed="rId2"/>
              </a:buBlip>
            </a:pPr>
            <a:r>
              <a:rPr lang="en-US" sz="2400" smtClean="0">
                <a:latin typeface="Palatino Linotype" pitchFamily="18" charset="0"/>
              </a:rPr>
              <a:t>Mempertahankan dan melindungi kandungan informasi di dalamnya (robek, hilang, terkena jamur, halaman yang tidak beraturan)</a:t>
            </a:r>
          </a:p>
          <a:p>
            <a:pPr marL="344488" lvl="0" indent="-344488">
              <a:buBlip>
                <a:blip r:embed="rId2"/>
              </a:buBlip>
            </a:pPr>
            <a:r>
              <a:rPr lang="en-US" sz="2400" smtClean="0">
                <a:latin typeface="Palatino Linotype" pitchFamily="18" charset="0"/>
              </a:rPr>
              <a:t>Memudahkan penggunaan bahan pustaka (terkumpulkan satu jenis informasi misal bendel majalah, mudah dibaca)</a:t>
            </a:r>
          </a:p>
          <a:p>
            <a:pPr marL="344488" indent="-344488">
              <a:buBlip>
                <a:blip r:embed="rId2"/>
              </a:buBlip>
            </a:pPr>
            <a:endParaRPr lang="en-US" sz="2400" smtClean="0">
              <a:latin typeface="Palatino Linotype" pitchFamily="18" charset="0"/>
            </a:endParaRPr>
          </a:p>
          <a:p>
            <a:pPr marL="344488" indent="-344488">
              <a:buBlip>
                <a:blip r:embed="rId2"/>
              </a:buBlip>
            </a:pPr>
            <a:endParaRPr lang="en-US" sz="2400" smtClean="0">
              <a:latin typeface="Palatino Linotype" pitchFamily="18" charset="0"/>
            </a:endParaRPr>
          </a:p>
          <a:p>
            <a:pPr marL="344488" indent="-344488">
              <a:buBlip>
                <a:blip r:embed="rId2"/>
              </a:buBlip>
            </a:pPr>
            <a:endParaRPr lang="en-US" sz="2400" smtClean="0">
              <a:latin typeface="Palatino Linotype" pitchFamily="18" charset="0"/>
            </a:endParaRPr>
          </a:p>
        </p:txBody>
      </p:sp>
      <p:sp>
        <p:nvSpPr>
          <p:cNvPr id="6" name="Title 1"/>
          <p:cNvSpPr>
            <a:spLocks noGrp="1"/>
          </p:cNvSpPr>
          <p:nvPr>
            <p:ph type="title"/>
          </p:nvPr>
        </p:nvSpPr>
        <p:spPr/>
        <p:txBody>
          <a:bodyPr/>
          <a:lstStyle/>
          <a:p>
            <a:r>
              <a:rPr lang="en-US" smtClean="0">
                <a:latin typeface="Palatino Linotype" pitchFamily="18" charset="0"/>
              </a:rPr>
              <a:t>Tujuan</a:t>
            </a:r>
            <a:r>
              <a:rPr lang="en-US" smtClean="0"/>
              <a:t> </a:t>
            </a:r>
            <a:r>
              <a:rPr lang="en-US" smtClean="0">
                <a:latin typeface="Palatino Linotype" pitchFamily="18" charset="0"/>
              </a:rPr>
              <a:t>Penjilidan</a:t>
            </a:r>
            <a:endParaRPr lang="en-US" dirty="0">
              <a:latin typeface="Palatino Linotype"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0"/>
          </p:nvPr>
        </p:nvSpPr>
        <p:spPr>
          <a:xfrm>
            <a:off x="533400" y="2438400"/>
            <a:ext cx="8143056" cy="3600400"/>
          </a:xfrm>
        </p:spPr>
        <p:txBody>
          <a:bodyPr>
            <a:noAutofit/>
          </a:bodyPr>
          <a:lstStyle/>
          <a:p>
            <a:pPr marL="284163" indent="-284163">
              <a:buBlip>
                <a:blip r:embed="rId2"/>
              </a:buBlip>
            </a:pPr>
            <a:r>
              <a:rPr lang="en-US" sz="2800" smtClean="0"/>
              <a:t>mempromosikan kualitas penjilidan yang tepat</a:t>
            </a:r>
          </a:p>
          <a:p>
            <a:pPr marL="284163" indent="-284163">
              <a:buBlip>
                <a:blip r:embed="rId2"/>
              </a:buBlip>
            </a:pPr>
            <a:r>
              <a:rPr lang="en-US" sz="2800" smtClean="0"/>
              <a:t>untuk membantu penjilidan hasil produksi termasuk penerapan sistem otomatis, </a:t>
            </a:r>
            <a:endParaRPr lang="en-US" sz="2800" smtClean="0">
              <a:latin typeface="Palatino Linotype" pitchFamily="18" charset="0"/>
            </a:endParaRPr>
          </a:p>
          <a:p>
            <a:pPr marL="284163" indent="-284163">
              <a:buBlip>
                <a:blip r:embed="rId2"/>
              </a:buBlip>
            </a:pPr>
            <a:r>
              <a:rPr lang="en-US" sz="2800" smtClean="0"/>
              <a:t>untuk memastikan kontinuitas pasokan bahan penjilidan</a:t>
            </a:r>
            <a:endParaRPr lang="en-US" sz="2800" i="1" smtClean="0">
              <a:latin typeface="Palatino Linotype" pitchFamily="18" charset="0"/>
            </a:endParaRPr>
          </a:p>
          <a:p>
            <a:pPr marL="284163" indent="-284163"/>
            <a:endParaRPr lang="en-US" sz="2800" dirty="0">
              <a:latin typeface="Palatino Linotype" pitchFamily="18" charset="0"/>
            </a:endParaRPr>
          </a:p>
        </p:txBody>
      </p:sp>
      <p:sp>
        <p:nvSpPr>
          <p:cNvPr id="5" name="Content Placeholder 4"/>
          <p:cNvSpPr>
            <a:spLocks noGrp="1"/>
          </p:cNvSpPr>
          <p:nvPr>
            <p:ph idx="1"/>
          </p:nvPr>
        </p:nvSpPr>
        <p:spPr>
          <a:xfrm>
            <a:off x="381000" y="1600200"/>
            <a:ext cx="8229600" cy="533400"/>
          </a:xfrm>
        </p:spPr>
        <p:txBody>
          <a:bodyPr>
            <a:noAutofit/>
          </a:bodyPr>
          <a:lstStyle/>
          <a:p>
            <a:r>
              <a:rPr lang="en-US" sz="2800" smtClean="0"/>
              <a:t>Menurut ISO 14416:2003 tujuan materi dan metode penjilidan dimaksudkan untuk: </a:t>
            </a:r>
          </a:p>
          <a:p>
            <a:endParaRPr lang="en-US" sz="2800"/>
          </a:p>
        </p:txBody>
      </p:sp>
      <p:sp>
        <p:nvSpPr>
          <p:cNvPr id="8" name="Title 1"/>
          <p:cNvSpPr>
            <a:spLocks noGrp="1"/>
          </p:cNvSpPr>
          <p:nvPr>
            <p:ph type="title"/>
          </p:nvPr>
        </p:nvSpPr>
        <p:spPr>
          <a:xfrm>
            <a:off x="0" y="16778"/>
            <a:ext cx="9144000" cy="1069514"/>
          </a:xfrm>
        </p:spPr>
        <p:txBody>
          <a:bodyPr/>
          <a:lstStyle/>
          <a:p>
            <a:r>
              <a:rPr lang="en-US" smtClean="0">
                <a:solidFill>
                  <a:schemeClr val="bg1">
                    <a:lumMod val="50000"/>
                  </a:schemeClr>
                </a:solidFill>
                <a:latin typeface="Palatino Linotype" pitchFamily="18" charset="0"/>
              </a:rPr>
              <a:t>Tujuan</a:t>
            </a:r>
            <a:r>
              <a:rPr lang="en-US" smtClean="0">
                <a:solidFill>
                  <a:schemeClr val="bg1">
                    <a:lumMod val="50000"/>
                  </a:schemeClr>
                </a:solidFill>
              </a:rPr>
              <a:t> </a:t>
            </a:r>
            <a:r>
              <a:rPr lang="en-US" smtClean="0">
                <a:solidFill>
                  <a:schemeClr val="bg1">
                    <a:lumMod val="50000"/>
                  </a:schemeClr>
                </a:solidFill>
                <a:latin typeface="Palatino Linotype" pitchFamily="18" charset="0"/>
              </a:rPr>
              <a:t>Penjilidan</a:t>
            </a:r>
            <a:endParaRPr lang="en-US" dirty="0">
              <a:solidFill>
                <a:schemeClr val="bg1">
                  <a:lumMod val="50000"/>
                </a:schemeClr>
              </a:solidFill>
              <a:latin typeface="Palatino Linotype" pitchFamily="18" charset="0"/>
            </a:endParaRPr>
          </a:p>
        </p:txBody>
      </p:sp>
    </p:spTree>
    <p:extLst>
      <p:ext uri="{BB962C8B-B14F-4D97-AF65-F5344CB8AC3E}">
        <p14:creationId xmlns:p14="http://schemas.microsoft.com/office/powerpoint/2010/main" val="36596743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Content Placeholder 3"/>
          <p:cNvSpPr>
            <a:spLocks noGrp="1"/>
          </p:cNvSpPr>
          <p:nvPr>
            <p:ph idx="10"/>
          </p:nvPr>
        </p:nvSpPr>
        <p:spPr/>
        <p:txBody>
          <a:bodyPr/>
          <a:lstStyle/>
          <a:p>
            <a:endParaRPr lang="en-US"/>
          </a:p>
        </p:txBody>
      </p:sp>
      <p:pic>
        <p:nvPicPr>
          <p:cNvPr id="5" name="Picture 4" descr="https://static1.planner5d.com/journal/8068/11e4/e422/bdd000bf_mw_630.jpg"/>
          <p:cNvPicPr/>
          <p:nvPr/>
        </p:nvPicPr>
        <p:blipFill>
          <a:blip r:embed="rId2"/>
          <a:srcRect/>
          <a:stretch>
            <a:fillRect/>
          </a:stretch>
        </p:blipFill>
        <p:spPr bwMode="auto">
          <a:xfrm>
            <a:off x="381000" y="533400"/>
            <a:ext cx="7848600" cy="54102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latin typeface="Palatino Linotype" pitchFamily="18" charset="0"/>
              </a:rPr>
              <a:t>Metode dan teknik penjilidan</a:t>
            </a:r>
            <a:endParaRPr lang="en-US" dirty="0">
              <a:latin typeface="Palatino Linotype" pitchFamily="18" charset="0"/>
            </a:endParaRPr>
          </a:p>
        </p:txBody>
      </p:sp>
      <p:sp>
        <p:nvSpPr>
          <p:cNvPr id="4" name="Content Placeholder 3"/>
          <p:cNvSpPr>
            <a:spLocks noGrp="1"/>
          </p:cNvSpPr>
          <p:nvPr>
            <p:ph idx="10"/>
          </p:nvPr>
        </p:nvSpPr>
        <p:spPr>
          <a:xfrm>
            <a:off x="457200" y="1981200"/>
            <a:ext cx="7010400" cy="3600400"/>
          </a:xfrm>
        </p:spPr>
        <p:txBody>
          <a:bodyPr>
            <a:normAutofit/>
          </a:bodyPr>
          <a:lstStyle/>
          <a:p>
            <a:pPr marL="344488" indent="-344488">
              <a:buBlip>
                <a:blip r:embed="rId2"/>
              </a:buBlip>
            </a:pPr>
            <a:r>
              <a:rPr lang="en-US" sz="2800" b="1" smtClean="0"/>
              <a:t>Menjilid dengan benang (</a:t>
            </a:r>
            <a:r>
              <a:rPr lang="en-US" sz="2800" b="1" i="1" smtClean="0"/>
              <a:t>thread binding)</a:t>
            </a:r>
          </a:p>
          <a:p>
            <a:pPr marL="344488" indent="-344488">
              <a:buBlip>
                <a:blip r:embed="rId2"/>
              </a:buBlip>
            </a:pPr>
            <a:r>
              <a:rPr lang="en-US" sz="2800" b="1" smtClean="0"/>
              <a:t>Menjilid dengan lem (</a:t>
            </a:r>
            <a:r>
              <a:rPr lang="en-US" sz="2800" b="1" i="1" smtClean="0"/>
              <a:t>perfect binding</a:t>
            </a:r>
            <a:r>
              <a:rPr lang="en-US" sz="2800" b="1" smtClean="0"/>
              <a:t>)</a:t>
            </a:r>
          </a:p>
          <a:p>
            <a:pPr marL="344488" indent="-344488">
              <a:buBlip>
                <a:blip r:embed="rId2"/>
              </a:buBlip>
            </a:pPr>
            <a:r>
              <a:rPr lang="en-US" sz="2800" b="1" smtClean="0"/>
              <a:t>Menjilid dengan Kawat  (</a:t>
            </a:r>
            <a:r>
              <a:rPr lang="en-US" sz="2800" b="1" i="1" smtClean="0"/>
              <a:t>Wire Binding</a:t>
            </a:r>
            <a:r>
              <a:rPr lang="en-US" sz="2800" b="1" smtClean="0"/>
              <a:t>)</a:t>
            </a:r>
          </a:p>
          <a:p>
            <a:pPr marL="344488" indent="-344488">
              <a:buBlip>
                <a:blip r:embed="rId2"/>
              </a:buBlip>
            </a:pPr>
            <a:r>
              <a:rPr lang="en-US" sz="2800" b="1" smtClean="0"/>
              <a:t>Menjilid dengan Spiral (</a:t>
            </a:r>
            <a:r>
              <a:rPr lang="en-US" sz="2800" b="1" i="1" smtClean="0"/>
              <a:t>Wire Binding</a:t>
            </a:r>
            <a:r>
              <a:rPr lang="en-US" sz="2800" b="1" smtClean="0"/>
              <a:t>)</a:t>
            </a:r>
            <a:endParaRPr lang="it-IT" sz="2800" smtClean="0"/>
          </a:p>
          <a:p>
            <a:pPr marL="344488" indent="-344488">
              <a:buBlip>
                <a:blip r:embed="rId2"/>
              </a:buBlip>
            </a:pPr>
            <a:endParaRPr lang="en-US" sz="2800" dirty="0">
              <a:latin typeface="Palatino Linotype" pitchFamily="18" charset="0"/>
            </a:endParaRPr>
          </a:p>
        </p:txBody>
      </p:sp>
      <p:pic>
        <p:nvPicPr>
          <p:cNvPr id="5" name="Picture 4" descr="professor"/>
          <p:cNvPicPr>
            <a:picLocks noChangeAspect="1" noChangeArrowheads="1" noCrop="1"/>
          </p:cNvPicPr>
          <p:nvPr/>
        </p:nvPicPr>
        <p:blipFill>
          <a:blip r:embed="rId3"/>
          <a:srcRect/>
          <a:stretch>
            <a:fillRect/>
          </a:stretch>
        </p:blipFill>
        <p:spPr>
          <a:xfrm>
            <a:off x="6477000" y="3962400"/>
            <a:ext cx="2190750" cy="2590800"/>
          </a:xfrm>
          <a:prstGeom prst="rect">
            <a:avLst/>
          </a:prstGeom>
          <a:noFill/>
        </p:spPr>
      </p:pic>
      <p:sp>
        <p:nvSpPr>
          <p:cNvPr id="6" name="Content Placeholder 5"/>
          <p:cNvSpPr>
            <a:spLocks noGrp="1"/>
          </p:cNvSpPr>
          <p:nvPr>
            <p:ph idx="1"/>
          </p:nvPr>
        </p:nvSpPr>
        <p:spPr>
          <a:xfrm>
            <a:off x="457200" y="1219200"/>
            <a:ext cx="8229600" cy="460648"/>
          </a:xfrm>
        </p:spPr>
        <p:txBody>
          <a:bodyPr/>
          <a:lstStyle/>
          <a:p>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solidFill>
                  <a:schemeClr val="tx1">
                    <a:lumMod val="50000"/>
                    <a:lumOff val="50000"/>
                  </a:schemeClr>
                </a:solidFill>
                <a:latin typeface="Palatino Linotype" pitchFamily="18" charset="0"/>
              </a:rPr>
              <a:t>Metode dan teknik penjilidan</a:t>
            </a:r>
            <a:endParaRPr lang="en-US" dirty="0">
              <a:solidFill>
                <a:schemeClr val="tx1">
                  <a:lumMod val="50000"/>
                  <a:lumOff val="50000"/>
                </a:schemeClr>
              </a:solidFill>
              <a:latin typeface="Palatino Linotype" pitchFamily="18" charset="0"/>
            </a:endParaRPr>
          </a:p>
        </p:txBody>
      </p:sp>
      <p:sp>
        <p:nvSpPr>
          <p:cNvPr id="4" name="Content Placeholder 3"/>
          <p:cNvSpPr>
            <a:spLocks noGrp="1"/>
          </p:cNvSpPr>
          <p:nvPr>
            <p:ph idx="10"/>
          </p:nvPr>
        </p:nvSpPr>
        <p:spPr>
          <a:xfrm>
            <a:off x="304800" y="1143000"/>
            <a:ext cx="7848600" cy="685800"/>
          </a:xfrm>
        </p:spPr>
        <p:txBody>
          <a:bodyPr>
            <a:normAutofit/>
          </a:bodyPr>
          <a:lstStyle/>
          <a:p>
            <a:pPr marL="344488" indent="-344488">
              <a:buBlip>
                <a:blip r:embed="rId2"/>
              </a:buBlip>
            </a:pPr>
            <a:r>
              <a:rPr lang="en-US" sz="2800" b="1" smtClean="0"/>
              <a:t>Menjilid dengan benang (</a:t>
            </a:r>
            <a:r>
              <a:rPr lang="en-US" sz="2800" b="1" i="1" smtClean="0"/>
              <a:t>thread binding)</a:t>
            </a:r>
          </a:p>
          <a:p>
            <a:pPr marL="344488" indent="-344488">
              <a:buBlip>
                <a:blip r:embed="rId2"/>
              </a:buBlip>
            </a:pPr>
            <a:endParaRPr lang="en-US" sz="2800" dirty="0">
              <a:latin typeface="Palatino Linotype" pitchFamily="18" charset="0"/>
            </a:endParaRPr>
          </a:p>
        </p:txBody>
      </p:sp>
      <p:pic>
        <p:nvPicPr>
          <p:cNvPr id="8" name="Picture 7" descr="6-teknik-terpopuler-penjilidan-buku-dan-dokumen-dalam-dunia-percetakan-6"/>
          <p:cNvPicPr/>
          <p:nvPr/>
        </p:nvPicPr>
        <p:blipFill>
          <a:blip r:embed="rId3"/>
          <a:srcRect/>
          <a:stretch>
            <a:fillRect/>
          </a:stretch>
        </p:blipFill>
        <p:spPr bwMode="auto">
          <a:xfrm>
            <a:off x="0" y="1981200"/>
            <a:ext cx="3171825" cy="2592032"/>
          </a:xfrm>
          <a:prstGeom prst="rect">
            <a:avLst/>
          </a:prstGeom>
          <a:noFill/>
          <a:ln w="9525">
            <a:noFill/>
            <a:miter lim="800000"/>
            <a:headEnd/>
            <a:tailEnd/>
          </a:ln>
        </p:spPr>
      </p:pic>
      <p:pic>
        <p:nvPicPr>
          <p:cNvPr id="10" name="Picture 9" descr="teknik cara tips menjilid buku dokumen majalah lem panas skripsi hard soft cover bahan jenis macam kertas awet tidak mudah rusak gampang tempat fotokopi layanan tugas akhir cepat">
            <a:hlinkClick r:id="rId4"/>
          </p:cNvPr>
          <p:cNvPicPr/>
          <p:nvPr/>
        </p:nvPicPr>
        <p:blipFill>
          <a:blip r:embed="rId5"/>
          <a:srcRect/>
          <a:stretch>
            <a:fillRect/>
          </a:stretch>
        </p:blipFill>
        <p:spPr bwMode="auto">
          <a:xfrm>
            <a:off x="5715000" y="1752600"/>
            <a:ext cx="3262210" cy="2293423"/>
          </a:xfrm>
          <a:prstGeom prst="rect">
            <a:avLst/>
          </a:prstGeom>
          <a:noFill/>
          <a:ln w="9525">
            <a:noFill/>
            <a:miter lim="800000"/>
            <a:headEnd/>
            <a:tailEnd/>
          </a:ln>
        </p:spPr>
      </p:pic>
      <p:pic>
        <p:nvPicPr>
          <p:cNvPr id="9" name="Picture 8" descr="6-teknik-terpopuler-penjilidan-buku-dan-dokumen-dalam-dunia-percetakan-8"/>
          <p:cNvPicPr/>
          <p:nvPr/>
        </p:nvPicPr>
        <p:blipFill>
          <a:blip r:embed="rId6"/>
          <a:srcRect/>
          <a:stretch>
            <a:fillRect/>
          </a:stretch>
        </p:blipFill>
        <p:spPr bwMode="auto">
          <a:xfrm>
            <a:off x="5562600" y="3581400"/>
            <a:ext cx="3243072" cy="3090672"/>
          </a:xfrm>
          <a:prstGeom prst="rect">
            <a:avLst/>
          </a:prstGeom>
          <a:noFill/>
          <a:ln w="9525">
            <a:noFill/>
            <a:miter lim="800000"/>
            <a:headEnd/>
            <a:tailEnd/>
          </a:ln>
        </p:spPr>
      </p:pic>
      <p:pic>
        <p:nvPicPr>
          <p:cNvPr id="7" name="Picture 6" descr="Hasil gambar untuk jahit buku"/>
          <p:cNvPicPr/>
          <p:nvPr/>
        </p:nvPicPr>
        <p:blipFill>
          <a:blip r:embed="rId7"/>
          <a:srcRect/>
          <a:stretch>
            <a:fillRect/>
          </a:stretch>
        </p:blipFill>
        <p:spPr bwMode="auto">
          <a:xfrm>
            <a:off x="1447800" y="3276600"/>
            <a:ext cx="3581400" cy="3429000"/>
          </a:xfrm>
          <a:prstGeom prst="rect">
            <a:avLst/>
          </a:prstGeom>
          <a:noFill/>
          <a:ln w="9525">
            <a:noFill/>
            <a:miter lim="800000"/>
            <a:headEnd/>
            <a:tailEnd/>
          </a:ln>
        </p:spPr>
      </p:pic>
      <p:pic>
        <p:nvPicPr>
          <p:cNvPr id="11" name="Picture 10" descr="Teknik jilid buku model jilid benang."/>
          <p:cNvPicPr/>
          <p:nvPr/>
        </p:nvPicPr>
        <p:blipFill>
          <a:blip r:embed="rId8" cstate="print"/>
          <a:srcRect/>
          <a:stretch>
            <a:fillRect/>
          </a:stretch>
        </p:blipFill>
        <p:spPr bwMode="auto">
          <a:xfrm>
            <a:off x="3200400" y="1600200"/>
            <a:ext cx="2438400" cy="185304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solidFill>
                  <a:schemeClr val="tx1">
                    <a:lumMod val="50000"/>
                    <a:lumOff val="50000"/>
                  </a:schemeClr>
                </a:solidFill>
                <a:latin typeface="Palatino Linotype" pitchFamily="18" charset="0"/>
              </a:rPr>
              <a:t>Metode dan teknik penjilidan</a:t>
            </a:r>
            <a:endParaRPr lang="en-US" dirty="0">
              <a:solidFill>
                <a:schemeClr val="tx1">
                  <a:lumMod val="50000"/>
                  <a:lumOff val="50000"/>
                </a:schemeClr>
              </a:solidFill>
              <a:latin typeface="Palatino Linotype" pitchFamily="18" charset="0"/>
            </a:endParaRPr>
          </a:p>
        </p:txBody>
      </p:sp>
      <p:sp>
        <p:nvSpPr>
          <p:cNvPr id="4" name="Content Placeholder 3"/>
          <p:cNvSpPr>
            <a:spLocks noGrp="1"/>
          </p:cNvSpPr>
          <p:nvPr>
            <p:ph idx="10"/>
          </p:nvPr>
        </p:nvSpPr>
        <p:spPr>
          <a:xfrm>
            <a:off x="304800" y="1066800"/>
            <a:ext cx="6858000" cy="762000"/>
          </a:xfrm>
        </p:spPr>
        <p:txBody>
          <a:bodyPr>
            <a:normAutofit/>
          </a:bodyPr>
          <a:lstStyle/>
          <a:p>
            <a:pPr marL="344488" indent="-344488">
              <a:buBlip>
                <a:blip r:embed="rId2"/>
              </a:buBlip>
            </a:pPr>
            <a:r>
              <a:rPr lang="en-US" sz="2800" b="1" smtClean="0"/>
              <a:t>Menjilid dengan lem (</a:t>
            </a:r>
            <a:r>
              <a:rPr lang="en-US" sz="2800" b="1" i="1" smtClean="0"/>
              <a:t>perfect binding</a:t>
            </a:r>
            <a:r>
              <a:rPr lang="en-US" sz="2800" b="1" smtClean="0"/>
              <a:t>)</a:t>
            </a:r>
          </a:p>
          <a:p>
            <a:pPr marL="344488" indent="-344488">
              <a:buBlip>
                <a:blip r:embed="rId2"/>
              </a:buBlip>
            </a:pPr>
            <a:endParaRPr lang="en-US" sz="2800" dirty="0">
              <a:latin typeface="Palatino Linotype" pitchFamily="18" charset="0"/>
            </a:endParaRPr>
          </a:p>
        </p:txBody>
      </p:sp>
      <p:pic>
        <p:nvPicPr>
          <p:cNvPr id="7" name="Picture 6" descr="teknik cara tips menjilid buku dokumen majalah lem panas skripsi hard soft cover bahan jenis macam kertas awet tidak mudah rusak gampang tempat fotokopi layanan tugas akhir cepat">
            <a:hlinkClick r:id="rId3"/>
          </p:cNvPr>
          <p:cNvPicPr/>
          <p:nvPr/>
        </p:nvPicPr>
        <p:blipFill>
          <a:blip r:embed="rId4" cstate="print"/>
          <a:srcRect/>
          <a:stretch>
            <a:fillRect/>
          </a:stretch>
        </p:blipFill>
        <p:spPr bwMode="auto">
          <a:xfrm>
            <a:off x="304800" y="1600200"/>
            <a:ext cx="5105400" cy="2514600"/>
          </a:xfrm>
          <a:prstGeom prst="rect">
            <a:avLst/>
          </a:prstGeom>
          <a:noFill/>
          <a:ln w="9525">
            <a:noFill/>
            <a:miter lim="800000"/>
            <a:headEnd/>
            <a:tailEnd/>
          </a:ln>
        </p:spPr>
      </p:pic>
      <p:pic>
        <p:nvPicPr>
          <p:cNvPr id="8" name="Picture 7" descr="Teknik jilid buku model jilid lem panas (perfect binding)."/>
          <p:cNvPicPr/>
          <p:nvPr/>
        </p:nvPicPr>
        <p:blipFill>
          <a:blip r:embed="rId5"/>
          <a:srcRect/>
          <a:stretch>
            <a:fillRect/>
          </a:stretch>
        </p:blipFill>
        <p:spPr bwMode="auto">
          <a:xfrm>
            <a:off x="5562600" y="2133600"/>
            <a:ext cx="3152775" cy="3381375"/>
          </a:xfrm>
          <a:prstGeom prst="rect">
            <a:avLst/>
          </a:prstGeom>
          <a:noFill/>
          <a:ln w="9525">
            <a:noFill/>
            <a:miter lim="800000"/>
            <a:headEnd/>
            <a:tailEnd/>
          </a:ln>
        </p:spPr>
      </p:pic>
      <p:pic>
        <p:nvPicPr>
          <p:cNvPr id="9" name="Picture 8" descr="4-jenis-jilid-buku-yang-sering-digunakan-perusahaan-percetakan-ternama"/>
          <p:cNvPicPr/>
          <p:nvPr/>
        </p:nvPicPr>
        <p:blipFill>
          <a:blip r:embed="rId6"/>
          <a:srcRect r="6667" b="11268"/>
          <a:stretch>
            <a:fillRect/>
          </a:stretch>
        </p:blipFill>
        <p:spPr bwMode="auto">
          <a:xfrm>
            <a:off x="1143000" y="4267200"/>
            <a:ext cx="4267200" cy="2400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solidFill>
                  <a:schemeClr val="tx1">
                    <a:lumMod val="50000"/>
                    <a:lumOff val="50000"/>
                  </a:schemeClr>
                </a:solidFill>
                <a:latin typeface="Palatino Linotype" pitchFamily="18" charset="0"/>
              </a:rPr>
              <a:t>Metode dan teknik penjilidan</a:t>
            </a:r>
            <a:endParaRPr lang="en-US" dirty="0">
              <a:solidFill>
                <a:schemeClr val="tx1">
                  <a:lumMod val="50000"/>
                  <a:lumOff val="50000"/>
                </a:schemeClr>
              </a:solidFill>
              <a:latin typeface="Palatino Linotype" pitchFamily="18" charset="0"/>
            </a:endParaRPr>
          </a:p>
        </p:txBody>
      </p:sp>
      <p:sp>
        <p:nvSpPr>
          <p:cNvPr id="4" name="Content Placeholder 3"/>
          <p:cNvSpPr>
            <a:spLocks noGrp="1"/>
          </p:cNvSpPr>
          <p:nvPr>
            <p:ph idx="10"/>
          </p:nvPr>
        </p:nvSpPr>
        <p:spPr>
          <a:xfrm>
            <a:off x="304800" y="1066800"/>
            <a:ext cx="6858000" cy="609600"/>
          </a:xfrm>
        </p:spPr>
        <p:txBody>
          <a:bodyPr>
            <a:normAutofit/>
          </a:bodyPr>
          <a:lstStyle/>
          <a:p>
            <a:pPr marL="344488" indent="-344488">
              <a:buBlip>
                <a:blip r:embed="rId2"/>
              </a:buBlip>
            </a:pPr>
            <a:r>
              <a:rPr lang="en-US" sz="2800" b="1" smtClean="0"/>
              <a:t>Menjilid dengan Kawat  (</a:t>
            </a:r>
            <a:r>
              <a:rPr lang="en-US" sz="2800" b="1" i="1" smtClean="0"/>
              <a:t>Wire Binding</a:t>
            </a:r>
            <a:r>
              <a:rPr lang="en-US" sz="2800" b="1" smtClean="0"/>
              <a:t>)</a:t>
            </a:r>
          </a:p>
          <a:p>
            <a:pPr marL="344488" indent="-344488">
              <a:buBlip>
                <a:blip r:embed="rId2"/>
              </a:buBlip>
            </a:pPr>
            <a:endParaRPr lang="en-US" sz="2800" dirty="0">
              <a:latin typeface="Palatino Linotype" pitchFamily="18" charset="0"/>
            </a:endParaRPr>
          </a:p>
        </p:txBody>
      </p:sp>
      <p:pic>
        <p:nvPicPr>
          <p:cNvPr id="7" name="Picture 6" descr="teknik cara tips menjilid buku dokumen majalah lem panas skripsi hard soft cover bahan jenis macam kertas awet tidak mudah rusak gampang tempat fotokopi layanan tugas akhir cepat">
            <a:hlinkClick r:id="rId3"/>
          </p:cNvPr>
          <p:cNvPicPr/>
          <p:nvPr/>
        </p:nvPicPr>
        <p:blipFill>
          <a:blip r:embed="rId4"/>
          <a:srcRect/>
          <a:stretch>
            <a:fillRect/>
          </a:stretch>
        </p:blipFill>
        <p:spPr bwMode="auto">
          <a:xfrm>
            <a:off x="228600" y="1676400"/>
            <a:ext cx="4943475" cy="2381250"/>
          </a:xfrm>
          <a:prstGeom prst="rect">
            <a:avLst/>
          </a:prstGeom>
          <a:noFill/>
          <a:ln w="9525">
            <a:noFill/>
            <a:miter lim="800000"/>
            <a:headEnd/>
            <a:tailEnd/>
          </a:ln>
        </p:spPr>
      </p:pic>
      <p:pic>
        <p:nvPicPr>
          <p:cNvPr id="8" name="Picture 7" descr="teknik cara tips menjilid buku dokumen majalah lem panas skripsi hard soft cover bahan jenis macam kertas awet tidak mudah rusak gampang tempat fotokopi layanan tugas akhir cepat">
            <a:hlinkClick r:id="rId5"/>
          </p:cNvPr>
          <p:cNvPicPr/>
          <p:nvPr/>
        </p:nvPicPr>
        <p:blipFill>
          <a:blip r:embed="rId6"/>
          <a:srcRect/>
          <a:stretch>
            <a:fillRect/>
          </a:stretch>
        </p:blipFill>
        <p:spPr bwMode="auto">
          <a:xfrm>
            <a:off x="5257800" y="1524000"/>
            <a:ext cx="3667125" cy="2752725"/>
          </a:xfrm>
          <a:prstGeom prst="rect">
            <a:avLst/>
          </a:prstGeom>
          <a:noFill/>
          <a:ln w="9525">
            <a:noFill/>
            <a:miter lim="800000"/>
            <a:headEnd/>
            <a:tailEnd/>
          </a:ln>
        </p:spPr>
      </p:pic>
      <p:pic>
        <p:nvPicPr>
          <p:cNvPr id="9" name="Picture 8" descr="4-jenis-jilid-buku-yang-sering-digunakan-perusahaan-percetakan-ternama"/>
          <p:cNvPicPr/>
          <p:nvPr/>
        </p:nvPicPr>
        <p:blipFill>
          <a:blip r:embed="rId7"/>
          <a:srcRect/>
          <a:stretch>
            <a:fillRect/>
          </a:stretch>
        </p:blipFill>
        <p:spPr bwMode="auto">
          <a:xfrm>
            <a:off x="0" y="4000500"/>
            <a:ext cx="5715000" cy="2857500"/>
          </a:xfrm>
          <a:prstGeom prst="rect">
            <a:avLst/>
          </a:prstGeom>
          <a:noFill/>
          <a:ln w="9525">
            <a:noFill/>
            <a:miter lim="800000"/>
            <a:headEnd/>
            <a:tailEnd/>
          </a:ln>
        </p:spPr>
      </p:pic>
      <p:pic>
        <p:nvPicPr>
          <p:cNvPr id="10" name="Picture 9" descr="6-teknik-terpopuler-penjilidan-buku-dan-dokumen-dalam-dunia-percetakan-3"/>
          <p:cNvPicPr/>
          <p:nvPr/>
        </p:nvPicPr>
        <p:blipFill>
          <a:blip r:embed="rId8"/>
          <a:srcRect/>
          <a:stretch>
            <a:fillRect/>
          </a:stretch>
        </p:blipFill>
        <p:spPr bwMode="auto">
          <a:xfrm>
            <a:off x="4876800" y="3733800"/>
            <a:ext cx="4076700" cy="2895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eknik cara tips menjilid buku dokumen majalah lem panas skripsi hard soft cover bahan jenis macam kertas awet tidak mudah rusak gampang tempat fotokopi layanan tugas akhir cepat produk membuat mesin manual service contoh gambar tugas kuliah sekolah kawat plastik benang">
            <a:hlinkClick r:id="rId2"/>
          </p:cNvPr>
          <p:cNvPicPr/>
          <p:nvPr/>
        </p:nvPicPr>
        <p:blipFill>
          <a:blip r:embed="rId3"/>
          <a:srcRect/>
          <a:stretch>
            <a:fillRect/>
          </a:stretch>
        </p:blipFill>
        <p:spPr bwMode="auto">
          <a:xfrm>
            <a:off x="2590800" y="3886200"/>
            <a:ext cx="4495800" cy="2819400"/>
          </a:xfrm>
          <a:prstGeom prst="rect">
            <a:avLst/>
          </a:prstGeom>
          <a:noFill/>
          <a:ln w="9525">
            <a:noFill/>
            <a:miter lim="800000"/>
            <a:headEnd/>
            <a:tailEnd/>
          </a:ln>
        </p:spPr>
      </p:pic>
      <p:sp>
        <p:nvSpPr>
          <p:cNvPr id="2" name="Title 1"/>
          <p:cNvSpPr>
            <a:spLocks noGrp="1"/>
          </p:cNvSpPr>
          <p:nvPr>
            <p:ph type="title"/>
          </p:nvPr>
        </p:nvSpPr>
        <p:spPr/>
        <p:txBody>
          <a:bodyPr>
            <a:normAutofit/>
          </a:bodyPr>
          <a:lstStyle/>
          <a:p>
            <a:r>
              <a:rPr lang="en-US" smtClean="0">
                <a:solidFill>
                  <a:schemeClr val="tx1">
                    <a:lumMod val="50000"/>
                    <a:lumOff val="50000"/>
                  </a:schemeClr>
                </a:solidFill>
                <a:latin typeface="Palatino Linotype" pitchFamily="18" charset="0"/>
              </a:rPr>
              <a:t>Metode dan teknik penjilidan</a:t>
            </a:r>
            <a:endParaRPr lang="en-US" dirty="0">
              <a:solidFill>
                <a:schemeClr val="tx1">
                  <a:lumMod val="50000"/>
                  <a:lumOff val="50000"/>
                </a:schemeClr>
              </a:solidFill>
              <a:latin typeface="Palatino Linotype" pitchFamily="18" charset="0"/>
            </a:endParaRPr>
          </a:p>
        </p:txBody>
      </p:sp>
      <p:sp>
        <p:nvSpPr>
          <p:cNvPr id="4" name="Content Placeholder 3"/>
          <p:cNvSpPr>
            <a:spLocks noGrp="1"/>
          </p:cNvSpPr>
          <p:nvPr>
            <p:ph idx="10"/>
          </p:nvPr>
        </p:nvSpPr>
        <p:spPr>
          <a:xfrm>
            <a:off x="304800" y="1143000"/>
            <a:ext cx="6858000" cy="685800"/>
          </a:xfrm>
        </p:spPr>
        <p:txBody>
          <a:bodyPr>
            <a:normAutofit/>
          </a:bodyPr>
          <a:lstStyle/>
          <a:p>
            <a:pPr marL="344488" indent="-344488">
              <a:buBlip>
                <a:blip r:embed="rId4"/>
              </a:buBlip>
            </a:pPr>
            <a:r>
              <a:rPr lang="en-US" sz="2800" b="1" smtClean="0"/>
              <a:t>Menjilid dengan Spiral (</a:t>
            </a:r>
            <a:r>
              <a:rPr lang="en-US" sz="2800" b="1" i="1" smtClean="0"/>
              <a:t>Wire Binding</a:t>
            </a:r>
            <a:r>
              <a:rPr lang="en-US" sz="2800" b="1" smtClean="0"/>
              <a:t>)</a:t>
            </a:r>
            <a:endParaRPr lang="it-IT" sz="2800" smtClean="0"/>
          </a:p>
          <a:p>
            <a:pPr marL="344488" indent="-344488">
              <a:buBlip>
                <a:blip r:embed="rId4"/>
              </a:buBlip>
            </a:pPr>
            <a:endParaRPr lang="en-US" sz="2800" dirty="0">
              <a:latin typeface="Palatino Linotype" pitchFamily="18" charset="0"/>
            </a:endParaRPr>
          </a:p>
        </p:txBody>
      </p:sp>
      <p:pic>
        <p:nvPicPr>
          <p:cNvPr id="6" name="Picture 5" descr="4-jenis-jilid-buku-yang-sering-digunakan-perusahaan-percetakan-ternama"/>
          <p:cNvPicPr/>
          <p:nvPr/>
        </p:nvPicPr>
        <p:blipFill>
          <a:blip r:embed="rId5"/>
          <a:srcRect/>
          <a:stretch>
            <a:fillRect/>
          </a:stretch>
        </p:blipFill>
        <p:spPr bwMode="auto">
          <a:xfrm>
            <a:off x="304800" y="1676400"/>
            <a:ext cx="5486400" cy="2743200"/>
          </a:xfrm>
          <a:prstGeom prst="rect">
            <a:avLst/>
          </a:prstGeom>
          <a:noFill/>
          <a:ln w="9525">
            <a:noFill/>
            <a:miter lim="800000"/>
            <a:headEnd/>
            <a:tailEnd/>
          </a:ln>
        </p:spPr>
      </p:pic>
      <p:pic>
        <p:nvPicPr>
          <p:cNvPr id="8" name="Picture 7" descr="teknik cara tips menjilid buku dokumen majalah lem panas skripsi hard soft cover bahan jenis macam kertas awet tidak mudah rusak gampang tempat fotokopi layanan tugas akhir cepat produk membuat mesin manual service contoh gambar tugas kuliah sekolah">
            <a:hlinkClick r:id="rId6"/>
          </p:cNvPr>
          <p:cNvPicPr/>
          <p:nvPr/>
        </p:nvPicPr>
        <p:blipFill>
          <a:blip r:embed="rId7"/>
          <a:srcRect/>
          <a:stretch>
            <a:fillRect/>
          </a:stretch>
        </p:blipFill>
        <p:spPr bwMode="auto">
          <a:xfrm>
            <a:off x="4648200" y="1600200"/>
            <a:ext cx="4267200" cy="2819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solidFill>
                  <a:schemeClr val="tx1"/>
                </a:solidFill>
                <a:latin typeface="Palatino Linotype" pitchFamily="18" charset="0"/>
              </a:rPr>
              <a:t>Jenis Penjilidan</a:t>
            </a:r>
            <a:endParaRPr lang="en-US" dirty="0">
              <a:solidFill>
                <a:schemeClr val="tx1"/>
              </a:solidFill>
              <a:latin typeface="Palatino Linotype" pitchFamily="18" charset="0"/>
            </a:endParaRPr>
          </a:p>
        </p:txBody>
      </p:sp>
      <p:sp>
        <p:nvSpPr>
          <p:cNvPr id="4" name="Content Placeholder 3"/>
          <p:cNvSpPr>
            <a:spLocks noGrp="1"/>
          </p:cNvSpPr>
          <p:nvPr>
            <p:ph idx="10"/>
          </p:nvPr>
        </p:nvSpPr>
        <p:spPr>
          <a:xfrm>
            <a:off x="304800" y="1066800"/>
            <a:ext cx="6934200" cy="5048200"/>
          </a:xfrm>
        </p:spPr>
        <p:txBody>
          <a:bodyPr>
            <a:normAutofit fontScale="92500" lnSpcReduction="20000"/>
          </a:bodyPr>
          <a:lstStyle/>
          <a:p>
            <a:pPr marL="344488" indent="-344488">
              <a:buBlip>
                <a:blip r:embed="rId2"/>
              </a:buBlip>
            </a:pPr>
            <a:r>
              <a:rPr lang="en-US" sz="2800" b="1" smtClean="0"/>
              <a:t>Jilid Kawat (</a:t>
            </a:r>
            <a:r>
              <a:rPr lang="en-US" sz="2800" b="1" i="1" smtClean="0"/>
              <a:t>Saddle Stitching</a:t>
            </a:r>
            <a:r>
              <a:rPr lang="en-US" sz="2800" b="1" smtClean="0"/>
              <a:t>)</a:t>
            </a:r>
          </a:p>
          <a:p>
            <a:pPr marL="344488" indent="-344488">
              <a:buBlip>
                <a:blip r:embed="rId2"/>
              </a:buBlip>
            </a:pPr>
            <a:r>
              <a:rPr lang="en-US" sz="2800" b="1" smtClean="0"/>
              <a:t>Jilid Kawat</a:t>
            </a:r>
            <a:r>
              <a:rPr lang="en-US" sz="2800" b="1" i="1" smtClean="0"/>
              <a:t> </a:t>
            </a:r>
            <a:r>
              <a:rPr lang="en-US" sz="2800" b="1" smtClean="0"/>
              <a:t>Lingkar </a:t>
            </a:r>
            <a:r>
              <a:rPr lang="en-US" sz="2800" b="1" i="1" smtClean="0"/>
              <a:t>(Loop Stitching)</a:t>
            </a:r>
          </a:p>
          <a:p>
            <a:pPr marL="344488" lvl="0" indent="-344488">
              <a:buBlip>
                <a:blip r:embed="rId2"/>
              </a:buBlip>
            </a:pPr>
            <a:r>
              <a:rPr lang="en-US" sz="2800" b="1" smtClean="0"/>
              <a:t>Jilid jahit samping (</a:t>
            </a:r>
            <a:r>
              <a:rPr lang="en-US" sz="2800" b="1" i="1" smtClean="0"/>
              <a:t>Side Stitching/Sewn)</a:t>
            </a:r>
            <a:endParaRPr lang="en-US" sz="2800" smtClean="0"/>
          </a:p>
          <a:p>
            <a:pPr marL="344488" indent="-344488">
              <a:buBlip>
                <a:blip r:embed="rId2"/>
              </a:buBlip>
            </a:pPr>
            <a:r>
              <a:rPr lang="en-US" sz="2800" b="1" smtClean="0"/>
              <a:t>Jilid Benang (</a:t>
            </a:r>
            <a:r>
              <a:rPr lang="en-US" sz="2800" b="1" i="1" smtClean="0"/>
              <a:t>Sewn Binding</a:t>
            </a:r>
            <a:r>
              <a:rPr lang="en-US" sz="2800" b="1" smtClean="0"/>
              <a:t>)</a:t>
            </a:r>
          </a:p>
          <a:p>
            <a:pPr marL="344488" indent="-344488">
              <a:buBlip>
                <a:blip r:embed="rId2"/>
              </a:buBlip>
            </a:pPr>
            <a:r>
              <a:rPr lang="en-US" sz="2800" b="1" smtClean="0"/>
              <a:t>Jilid Lem Panas (</a:t>
            </a:r>
            <a:r>
              <a:rPr lang="en-US" sz="2800" b="1" i="1" smtClean="0"/>
              <a:t>Perfect Binding</a:t>
            </a:r>
            <a:r>
              <a:rPr lang="en-US" sz="2800" b="1" smtClean="0"/>
              <a:t>)</a:t>
            </a:r>
          </a:p>
          <a:p>
            <a:pPr marL="344488" lvl="0" indent="-344488">
              <a:buBlip>
                <a:blip r:embed="rId2"/>
              </a:buBlip>
            </a:pPr>
            <a:r>
              <a:rPr lang="en-US" sz="2800" b="1" smtClean="0"/>
              <a:t>Jilid Lakban </a:t>
            </a:r>
            <a:r>
              <a:rPr lang="en-US" sz="2800" b="1" i="1" smtClean="0"/>
              <a:t>(Tape Binding)</a:t>
            </a:r>
          </a:p>
          <a:p>
            <a:pPr marL="344488" indent="-344488">
              <a:buBlip>
                <a:blip r:embed="rId2"/>
              </a:buBlip>
            </a:pPr>
            <a:r>
              <a:rPr lang="en-US" sz="2800" b="1" smtClean="0"/>
              <a:t>Jilid Baut</a:t>
            </a:r>
            <a:r>
              <a:rPr lang="en-US" sz="2800" b="1" i="1" smtClean="0"/>
              <a:t> (Screw Binding)</a:t>
            </a:r>
          </a:p>
          <a:p>
            <a:pPr marL="344488" indent="-344488">
              <a:buBlip>
                <a:blip r:embed="rId2"/>
              </a:buBlip>
            </a:pPr>
            <a:r>
              <a:rPr lang="en-US" sz="2800" b="1" i="1" smtClean="0"/>
              <a:t>Hardcover/Case Binding</a:t>
            </a:r>
          </a:p>
          <a:p>
            <a:pPr marL="344488" indent="-344488">
              <a:buBlip>
                <a:blip r:embed="rId2"/>
              </a:buBlip>
            </a:pPr>
            <a:r>
              <a:rPr lang="en-US" sz="2800" b="1" smtClean="0"/>
              <a:t>Penjepit</a:t>
            </a:r>
            <a:r>
              <a:rPr lang="en-US" sz="2800" b="1" i="1" smtClean="0"/>
              <a:t> </a:t>
            </a:r>
            <a:r>
              <a:rPr lang="en-US" sz="2800" b="1" smtClean="0"/>
              <a:t>Plastik</a:t>
            </a:r>
            <a:r>
              <a:rPr lang="en-US" sz="2800" smtClean="0"/>
              <a:t> (</a:t>
            </a:r>
            <a:r>
              <a:rPr lang="en-US" sz="2800" b="1" i="1" smtClean="0"/>
              <a:t>Plastic Grip)</a:t>
            </a:r>
          </a:p>
          <a:p>
            <a:pPr marL="344488" indent="-344488">
              <a:buBlip>
                <a:blip r:embed="rId2"/>
              </a:buBlip>
            </a:pPr>
            <a:r>
              <a:rPr lang="en-US" sz="2800" b="1" smtClean="0"/>
              <a:t>Jilid Spiral (</a:t>
            </a:r>
            <a:r>
              <a:rPr lang="en-US" sz="2800" b="1" i="1" smtClean="0"/>
              <a:t>Comb Binding</a:t>
            </a:r>
            <a:r>
              <a:rPr lang="en-US" sz="2800" b="1" smtClean="0"/>
              <a:t>)</a:t>
            </a:r>
          </a:p>
          <a:p>
            <a:pPr marL="344488" indent="-344488">
              <a:buBlip>
                <a:blip r:embed="rId2"/>
              </a:buBlip>
            </a:pPr>
            <a:r>
              <a:rPr lang="en-US" sz="2800" b="1" smtClean="0"/>
              <a:t>Jilid Spiral  (</a:t>
            </a:r>
            <a:r>
              <a:rPr lang="en-US" sz="2800" b="1" i="1" smtClean="0"/>
              <a:t>Coil Binding</a:t>
            </a:r>
            <a:r>
              <a:rPr lang="en-US" sz="2800" b="1" smtClean="0"/>
              <a:t>)</a:t>
            </a:r>
          </a:p>
          <a:p>
            <a:pPr marL="344488" indent="-344488">
              <a:buBlip>
                <a:blip r:embed="rId2"/>
              </a:buBlip>
            </a:pPr>
            <a:r>
              <a:rPr lang="en-US" sz="2800" b="1" smtClean="0"/>
              <a:t>Jilid Spiral (</a:t>
            </a:r>
            <a:r>
              <a:rPr lang="en-US" sz="2800" b="1" i="1" smtClean="0"/>
              <a:t>Wire O/Twin Loop Wire Binding</a:t>
            </a:r>
            <a:r>
              <a:rPr lang="en-US" sz="2800" b="1" smtClean="0"/>
              <a:t>)</a:t>
            </a:r>
            <a:endParaRPr lang="en-US" sz="2800" dirty="0">
              <a:latin typeface="Palatino Linotype" pitchFamily="18" charset="0"/>
            </a:endParaRPr>
          </a:p>
        </p:txBody>
      </p:sp>
      <p:pic>
        <p:nvPicPr>
          <p:cNvPr id="5" name="Picture 4" descr="professor"/>
          <p:cNvPicPr>
            <a:picLocks noChangeAspect="1" noChangeArrowheads="1" noCrop="1"/>
          </p:cNvPicPr>
          <p:nvPr/>
        </p:nvPicPr>
        <p:blipFill>
          <a:blip r:embed="rId3"/>
          <a:srcRect/>
          <a:stretch>
            <a:fillRect/>
          </a:stretch>
        </p:blipFill>
        <p:spPr>
          <a:xfrm>
            <a:off x="6781800" y="2209800"/>
            <a:ext cx="2190750" cy="25908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solidFill>
                  <a:schemeClr val="tx1">
                    <a:lumMod val="50000"/>
                    <a:lumOff val="50000"/>
                  </a:schemeClr>
                </a:solidFill>
                <a:latin typeface="Palatino Linotype" pitchFamily="18" charset="0"/>
              </a:rPr>
              <a:t>Jenis Penjilidan</a:t>
            </a:r>
            <a:endParaRPr lang="en-US" dirty="0">
              <a:solidFill>
                <a:schemeClr val="tx1">
                  <a:lumMod val="50000"/>
                  <a:lumOff val="50000"/>
                </a:schemeClr>
              </a:solidFill>
              <a:latin typeface="Palatino Linotype" pitchFamily="18" charset="0"/>
            </a:endParaRPr>
          </a:p>
        </p:txBody>
      </p:sp>
      <p:sp>
        <p:nvSpPr>
          <p:cNvPr id="4" name="Content Placeholder 3"/>
          <p:cNvSpPr>
            <a:spLocks noGrp="1"/>
          </p:cNvSpPr>
          <p:nvPr>
            <p:ph idx="10"/>
          </p:nvPr>
        </p:nvSpPr>
        <p:spPr>
          <a:xfrm>
            <a:off x="304800" y="1066800"/>
            <a:ext cx="6934200" cy="609600"/>
          </a:xfrm>
        </p:spPr>
        <p:txBody>
          <a:bodyPr>
            <a:normAutofit/>
          </a:bodyPr>
          <a:lstStyle/>
          <a:p>
            <a:pPr marL="344488" indent="-344488">
              <a:buBlip>
                <a:blip r:embed="rId2"/>
              </a:buBlip>
            </a:pPr>
            <a:r>
              <a:rPr lang="en-US" sz="2800" b="1" smtClean="0"/>
              <a:t>Jilid Kawat (</a:t>
            </a:r>
            <a:r>
              <a:rPr lang="en-US" sz="2800" b="1" i="1" smtClean="0"/>
              <a:t>Saddle Stitching</a:t>
            </a:r>
            <a:r>
              <a:rPr lang="en-US" sz="2800" b="1" smtClean="0"/>
              <a:t>)</a:t>
            </a:r>
          </a:p>
          <a:p>
            <a:pPr marL="344488" indent="-344488"/>
            <a:endParaRPr lang="en-US" sz="2800" dirty="0">
              <a:latin typeface="Palatino Linotype" pitchFamily="18" charset="0"/>
            </a:endParaRPr>
          </a:p>
        </p:txBody>
      </p:sp>
      <p:pic>
        <p:nvPicPr>
          <p:cNvPr id="6" name="Picture 5" descr="4-jenis-jilid-buku-yang-sering-digunakan-perusahaan-percetakan-ternama"/>
          <p:cNvPicPr/>
          <p:nvPr/>
        </p:nvPicPr>
        <p:blipFill>
          <a:blip r:embed="rId3"/>
          <a:srcRect/>
          <a:stretch>
            <a:fillRect/>
          </a:stretch>
        </p:blipFill>
        <p:spPr bwMode="auto">
          <a:xfrm>
            <a:off x="2362200" y="1447800"/>
            <a:ext cx="5715000" cy="2857500"/>
          </a:xfrm>
          <a:prstGeom prst="rect">
            <a:avLst/>
          </a:prstGeom>
          <a:noFill/>
          <a:ln w="9525">
            <a:noFill/>
            <a:miter lim="800000"/>
            <a:headEnd/>
            <a:tailEnd/>
          </a:ln>
        </p:spPr>
      </p:pic>
      <p:pic>
        <p:nvPicPr>
          <p:cNvPr id="7" name="Picture 6" descr="teknik cara tips menjilid buku dokumen majalah lem panas skripsi hard soft cover bahan jenis macam kertas awet tidak mudah rusak gampang tempat fotokopi layanan tugas akhir cepat">
            <a:hlinkClick r:id="rId4"/>
          </p:cNvPr>
          <p:cNvPicPr/>
          <p:nvPr/>
        </p:nvPicPr>
        <p:blipFill>
          <a:blip r:embed="rId5"/>
          <a:srcRect/>
          <a:stretch>
            <a:fillRect/>
          </a:stretch>
        </p:blipFill>
        <p:spPr bwMode="auto">
          <a:xfrm>
            <a:off x="533400" y="4267200"/>
            <a:ext cx="4943475" cy="2381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solidFill>
                  <a:schemeClr val="tx1">
                    <a:lumMod val="50000"/>
                    <a:lumOff val="50000"/>
                  </a:schemeClr>
                </a:solidFill>
                <a:latin typeface="Palatino Linotype" pitchFamily="18" charset="0"/>
              </a:rPr>
              <a:t>Jenis Penjilidan</a:t>
            </a:r>
            <a:endParaRPr lang="en-US" dirty="0">
              <a:solidFill>
                <a:schemeClr val="tx1">
                  <a:lumMod val="50000"/>
                  <a:lumOff val="50000"/>
                </a:schemeClr>
              </a:solidFill>
              <a:latin typeface="Palatino Linotype" pitchFamily="18" charset="0"/>
            </a:endParaRPr>
          </a:p>
        </p:txBody>
      </p:sp>
      <p:sp>
        <p:nvSpPr>
          <p:cNvPr id="4" name="Content Placeholder 3"/>
          <p:cNvSpPr>
            <a:spLocks noGrp="1"/>
          </p:cNvSpPr>
          <p:nvPr>
            <p:ph idx="10"/>
          </p:nvPr>
        </p:nvSpPr>
        <p:spPr>
          <a:xfrm>
            <a:off x="304800" y="1066800"/>
            <a:ext cx="6934200" cy="5048200"/>
          </a:xfrm>
        </p:spPr>
        <p:txBody>
          <a:bodyPr>
            <a:normAutofit/>
          </a:bodyPr>
          <a:lstStyle/>
          <a:p>
            <a:pPr marL="344488" indent="-344488">
              <a:buBlip>
                <a:blip r:embed="rId2"/>
              </a:buBlip>
            </a:pPr>
            <a:r>
              <a:rPr lang="en-US" sz="2800" b="1" smtClean="0"/>
              <a:t>Jilid Kawat</a:t>
            </a:r>
            <a:r>
              <a:rPr lang="en-US" sz="2800" b="1" i="1" smtClean="0"/>
              <a:t> </a:t>
            </a:r>
            <a:r>
              <a:rPr lang="en-US" sz="2800" b="1" smtClean="0"/>
              <a:t>Lingkar </a:t>
            </a:r>
            <a:r>
              <a:rPr lang="en-US" sz="2800" b="1" i="1" smtClean="0"/>
              <a:t>(Loop Stitching)</a:t>
            </a:r>
          </a:p>
          <a:p>
            <a:pPr marL="344488" lvl="0" indent="-344488"/>
            <a:endParaRPr lang="en-US" sz="2800" dirty="0">
              <a:latin typeface="Palatino Linotype" pitchFamily="18" charset="0"/>
            </a:endParaRPr>
          </a:p>
        </p:txBody>
      </p:sp>
      <p:pic>
        <p:nvPicPr>
          <p:cNvPr id="6" name="Picture 5" descr="teknik cara tips menjilid buku dokumen majalah lem panas skripsi hard soft cover bahan jenis macam kertas awet tidak mudah rusak gampang tempat fotokopi layanan tugas akhir cepat">
            <a:hlinkClick r:id="rId3"/>
          </p:cNvPr>
          <p:cNvPicPr/>
          <p:nvPr/>
        </p:nvPicPr>
        <p:blipFill>
          <a:blip r:embed="rId4"/>
          <a:srcRect/>
          <a:stretch>
            <a:fillRect/>
          </a:stretch>
        </p:blipFill>
        <p:spPr bwMode="auto">
          <a:xfrm>
            <a:off x="4572000" y="1676400"/>
            <a:ext cx="3667125" cy="2752725"/>
          </a:xfrm>
          <a:prstGeom prst="rect">
            <a:avLst/>
          </a:prstGeom>
          <a:noFill/>
          <a:ln w="9525">
            <a:noFill/>
            <a:miter lim="800000"/>
            <a:headEnd/>
            <a:tailEnd/>
          </a:ln>
        </p:spPr>
      </p:pic>
      <p:pic>
        <p:nvPicPr>
          <p:cNvPr id="7" name="Picture 6" descr="6-teknik-terpopuler-penjilidan-buku-dan-dokumen-dalam-dunia-percetakan-3"/>
          <p:cNvPicPr/>
          <p:nvPr/>
        </p:nvPicPr>
        <p:blipFill>
          <a:blip r:embed="rId5"/>
          <a:srcRect/>
          <a:stretch>
            <a:fillRect/>
          </a:stretch>
        </p:blipFill>
        <p:spPr bwMode="auto">
          <a:xfrm>
            <a:off x="2209800" y="3962400"/>
            <a:ext cx="4076700" cy="2895600"/>
          </a:xfrm>
          <a:prstGeom prst="rect">
            <a:avLst/>
          </a:prstGeom>
          <a:noFill/>
          <a:ln w="9525">
            <a:noFill/>
            <a:miter lim="800000"/>
            <a:headEnd/>
            <a:tailEnd/>
          </a:ln>
        </p:spPr>
      </p:pic>
      <p:pic>
        <p:nvPicPr>
          <p:cNvPr id="8" name="Picture 7" descr="6-teknik-terpopuler-penjilidan-buku-dan-dokumen-dalam-dunia-percetakan-3"/>
          <p:cNvPicPr/>
          <p:nvPr/>
        </p:nvPicPr>
        <p:blipFill>
          <a:blip r:embed="rId6"/>
          <a:srcRect/>
          <a:stretch>
            <a:fillRect/>
          </a:stretch>
        </p:blipFill>
        <p:spPr bwMode="auto">
          <a:xfrm>
            <a:off x="381000" y="1524000"/>
            <a:ext cx="4114800" cy="274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solidFill>
                  <a:schemeClr val="tx1">
                    <a:lumMod val="50000"/>
                    <a:lumOff val="50000"/>
                  </a:schemeClr>
                </a:solidFill>
                <a:latin typeface="Palatino Linotype" pitchFamily="18" charset="0"/>
              </a:rPr>
              <a:t>Jenis Penjilidan</a:t>
            </a:r>
            <a:endParaRPr lang="en-US" dirty="0">
              <a:solidFill>
                <a:schemeClr val="tx1">
                  <a:lumMod val="50000"/>
                  <a:lumOff val="50000"/>
                </a:schemeClr>
              </a:solidFill>
              <a:latin typeface="Palatino Linotype" pitchFamily="18" charset="0"/>
            </a:endParaRPr>
          </a:p>
        </p:txBody>
      </p:sp>
      <p:sp>
        <p:nvSpPr>
          <p:cNvPr id="4" name="Content Placeholder 3"/>
          <p:cNvSpPr>
            <a:spLocks noGrp="1"/>
          </p:cNvSpPr>
          <p:nvPr>
            <p:ph idx="10"/>
          </p:nvPr>
        </p:nvSpPr>
        <p:spPr>
          <a:xfrm>
            <a:off x="304800" y="1066800"/>
            <a:ext cx="6934200" cy="685800"/>
          </a:xfrm>
        </p:spPr>
        <p:txBody>
          <a:bodyPr>
            <a:normAutofit/>
          </a:bodyPr>
          <a:lstStyle/>
          <a:p>
            <a:pPr marL="344488" lvl="0" indent="-344488">
              <a:buBlip>
                <a:blip r:embed="rId2"/>
              </a:buBlip>
            </a:pPr>
            <a:r>
              <a:rPr lang="en-US" sz="2800" b="1" smtClean="0"/>
              <a:t>Jilid jahit samping (</a:t>
            </a:r>
            <a:r>
              <a:rPr lang="en-US" sz="2800" b="1" i="1" smtClean="0"/>
              <a:t>Side Stitching/Sewn)</a:t>
            </a:r>
            <a:endParaRPr lang="en-US" sz="2800" smtClean="0"/>
          </a:p>
          <a:p>
            <a:pPr marL="344488" indent="-344488"/>
            <a:endParaRPr lang="en-US" sz="2800" dirty="0">
              <a:latin typeface="Palatino Linotype" pitchFamily="18" charset="0"/>
            </a:endParaRPr>
          </a:p>
        </p:txBody>
      </p:sp>
      <p:pic>
        <p:nvPicPr>
          <p:cNvPr id="6" name="Picture 5" descr="teknik cara tips menjilid buku dokumen majalah lem panas skripsi hard soft cover bahan jenis macam kertas awet tidak mudah rusak gampang tempat fotokopi layanan tugas akhir cepat">
            <a:hlinkClick r:id="rId3"/>
          </p:cNvPr>
          <p:cNvPicPr/>
          <p:nvPr/>
        </p:nvPicPr>
        <p:blipFill>
          <a:blip r:embed="rId4"/>
          <a:srcRect l="13212" b="9836"/>
          <a:stretch>
            <a:fillRect/>
          </a:stretch>
        </p:blipFill>
        <p:spPr bwMode="auto">
          <a:xfrm>
            <a:off x="838200" y="1524000"/>
            <a:ext cx="3668336" cy="2423865"/>
          </a:xfrm>
          <a:prstGeom prst="rect">
            <a:avLst/>
          </a:prstGeom>
          <a:noFill/>
          <a:ln w="9525">
            <a:noFill/>
            <a:miter lim="800000"/>
            <a:headEnd/>
            <a:tailEnd/>
          </a:ln>
        </p:spPr>
      </p:pic>
      <p:pic>
        <p:nvPicPr>
          <p:cNvPr id="7" name="Picture 6" descr="6-teknik-terpopuler-penjilidan-buku-dan-dokumen-dalam-dunia-percetakan-1"/>
          <p:cNvPicPr/>
          <p:nvPr/>
        </p:nvPicPr>
        <p:blipFill>
          <a:blip r:embed="rId5"/>
          <a:srcRect/>
          <a:stretch>
            <a:fillRect/>
          </a:stretch>
        </p:blipFill>
        <p:spPr bwMode="auto">
          <a:xfrm>
            <a:off x="5334000" y="1600200"/>
            <a:ext cx="3581400" cy="5029200"/>
          </a:xfrm>
          <a:prstGeom prst="rect">
            <a:avLst/>
          </a:prstGeom>
          <a:noFill/>
          <a:ln w="9525">
            <a:noFill/>
            <a:miter lim="800000"/>
            <a:headEnd/>
            <a:tailEnd/>
          </a:ln>
        </p:spPr>
      </p:pic>
      <p:pic>
        <p:nvPicPr>
          <p:cNvPr id="8" name="Picture 7" descr="6-teknik-terpopuler-penjilidan-buku-dan-dokumen-dalam-dunia-percetakan-5"/>
          <p:cNvPicPr/>
          <p:nvPr/>
        </p:nvPicPr>
        <p:blipFill>
          <a:blip r:embed="rId6"/>
          <a:srcRect t="12832"/>
          <a:stretch>
            <a:fillRect/>
          </a:stretch>
        </p:blipFill>
        <p:spPr bwMode="auto">
          <a:xfrm>
            <a:off x="304800" y="4114800"/>
            <a:ext cx="4750765" cy="25882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solidFill>
                  <a:schemeClr val="tx1">
                    <a:lumMod val="50000"/>
                    <a:lumOff val="50000"/>
                  </a:schemeClr>
                </a:solidFill>
                <a:latin typeface="Palatino Linotype" pitchFamily="18" charset="0"/>
              </a:rPr>
              <a:t>Jenis Penjilidan</a:t>
            </a:r>
            <a:endParaRPr lang="en-US" dirty="0">
              <a:solidFill>
                <a:schemeClr val="tx1">
                  <a:lumMod val="50000"/>
                  <a:lumOff val="50000"/>
                </a:schemeClr>
              </a:solidFill>
              <a:latin typeface="Palatino Linotype" pitchFamily="18" charset="0"/>
            </a:endParaRPr>
          </a:p>
        </p:txBody>
      </p:sp>
      <p:sp>
        <p:nvSpPr>
          <p:cNvPr id="4" name="Content Placeholder 3"/>
          <p:cNvSpPr>
            <a:spLocks noGrp="1"/>
          </p:cNvSpPr>
          <p:nvPr>
            <p:ph idx="10"/>
          </p:nvPr>
        </p:nvSpPr>
        <p:spPr>
          <a:xfrm>
            <a:off x="304800" y="1066800"/>
            <a:ext cx="6934200" cy="5048200"/>
          </a:xfrm>
        </p:spPr>
        <p:txBody>
          <a:bodyPr>
            <a:normAutofit/>
          </a:bodyPr>
          <a:lstStyle/>
          <a:p>
            <a:pPr marL="344488" indent="-344488">
              <a:buBlip>
                <a:blip r:embed="rId2"/>
              </a:buBlip>
            </a:pPr>
            <a:r>
              <a:rPr lang="en-US" sz="2800" b="1" smtClean="0"/>
              <a:t>Jilid Benang (</a:t>
            </a:r>
            <a:r>
              <a:rPr lang="en-US" sz="2800" b="1" i="1" smtClean="0"/>
              <a:t>Sewn Binding</a:t>
            </a:r>
            <a:r>
              <a:rPr lang="en-US" sz="2800" b="1" smtClean="0"/>
              <a:t>)</a:t>
            </a:r>
          </a:p>
        </p:txBody>
      </p:sp>
      <p:pic>
        <p:nvPicPr>
          <p:cNvPr id="6" name="Picture 5" descr="6-teknik-terpopuler-penjilidan-buku-dan-dokumen-dalam-dunia-percetakan-8"/>
          <p:cNvPicPr/>
          <p:nvPr/>
        </p:nvPicPr>
        <p:blipFill>
          <a:blip r:embed="rId3"/>
          <a:srcRect/>
          <a:stretch>
            <a:fillRect/>
          </a:stretch>
        </p:blipFill>
        <p:spPr bwMode="auto">
          <a:xfrm>
            <a:off x="4876800" y="3115056"/>
            <a:ext cx="3133344" cy="3742944"/>
          </a:xfrm>
          <a:prstGeom prst="rect">
            <a:avLst/>
          </a:prstGeom>
          <a:noFill/>
          <a:ln w="9525">
            <a:noFill/>
            <a:miter lim="800000"/>
            <a:headEnd/>
            <a:tailEnd/>
          </a:ln>
        </p:spPr>
      </p:pic>
      <p:pic>
        <p:nvPicPr>
          <p:cNvPr id="7" name="Picture 6" descr="6-teknik-terpopuler-penjilidan-buku-dan-dokumen-dalam-dunia-percetakan-6"/>
          <p:cNvPicPr/>
          <p:nvPr/>
        </p:nvPicPr>
        <p:blipFill>
          <a:blip r:embed="rId4"/>
          <a:srcRect/>
          <a:stretch>
            <a:fillRect/>
          </a:stretch>
        </p:blipFill>
        <p:spPr bwMode="auto">
          <a:xfrm>
            <a:off x="609600" y="1600200"/>
            <a:ext cx="3171825" cy="2592032"/>
          </a:xfrm>
          <a:prstGeom prst="rect">
            <a:avLst/>
          </a:prstGeom>
          <a:noFill/>
          <a:ln w="9525">
            <a:noFill/>
            <a:miter lim="800000"/>
            <a:headEnd/>
            <a:tailEnd/>
          </a:ln>
        </p:spPr>
      </p:pic>
      <p:pic>
        <p:nvPicPr>
          <p:cNvPr id="8" name="Picture 7" descr="http://m-square.net/blog/wp-content/uploads/2009/08/coptic-book.jpg"/>
          <p:cNvPicPr/>
          <p:nvPr/>
        </p:nvPicPr>
        <p:blipFill>
          <a:blip r:embed="rId5"/>
          <a:srcRect/>
          <a:stretch>
            <a:fillRect/>
          </a:stretch>
        </p:blipFill>
        <p:spPr bwMode="auto">
          <a:xfrm>
            <a:off x="1447800" y="3505200"/>
            <a:ext cx="2933700" cy="3133725"/>
          </a:xfrm>
          <a:prstGeom prst="rect">
            <a:avLst/>
          </a:prstGeom>
          <a:noFill/>
          <a:ln w="9525">
            <a:noFill/>
            <a:miter lim="800000"/>
            <a:headEnd/>
            <a:tailEnd/>
          </a:ln>
        </p:spPr>
      </p:pic>
      <p:pic>
        <p:nvPicPr>
          <p:cNvPr id="9" name="Picture 8"/>
          <p:cNvPicPr/>
          <p:nvPr/>
        </p:nvPicPr>
        <p:blipFill>
          <a:blip r:embed="rId6"/>
          <a:srcRect l="28205" t="20353" r="28205" b="8950"/>
          <a:stretch>
            <a:fillRect/>
          </a:stretch>
        </p:blipFill>
        <p:spPr bwMode="auto">
          <a:xfrm>
            <a:off x="5257800" y="457200"/>
            <a:ext cx="3886200" cy="35052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Content Placeholder 3"/>
          <p:cNvSpPr>
            <a:spLocks noGrp="1"/>
          </p:cNvSpPr>
          <p:nvPr>
            <p:ph idx="10"/>
          </p:nvPr>
        </p:nvSpPr>
        <p:spPr/>
        <p:txBody>
          <a:bodyPr/>
          <a:lstStyle/>
          <a:p>
            <a:endParaRPr lang="en-US"/>
          </a:p>
        </p:txBody>
      </p:sp>
      <p:pic>
        <p:nvPicPr>
          <p:cNvPr id="58370" name="Picture 2" descr="H:\1zzzsiwho\materi 2019\image\exact-abridgment-2.JPG"/>
          <p:cNvPicPr>
            <a:picLocks noChangeAspect="1" noChangeArrowheads="1"/>
          </p:cNvPicPr>
          <p:nvPr/>
        </p:nvPicPr>
        <p:blipFill>
          <a:blip r:embed="rId2"/>
          <a:srcRect/>
          <a:stretch>
            <a:fillRect/>
          </a:stretch>
        </p:blipFill>
        <p:spPr bwMode="auto">
          <a:xfrm>
            <a:off x="152400" y="2057400"/>
            <a:ext cx="8763000" cy="4577465"/>
          </a:xfrm>
          <a:prstGeom prst="rect">
            <a:avLst/>
          </a:prstGeom>
          <a:noFill/>
        </p:spPr>
      </p:pic>
      <p:sp>
        <p:nvSpPr>
          <p:cNvPr id="6" name="Content Placeholder 3"/>
          <p:cNvSpPr txBox="1">
            <a:spLocks/>
          </p:cNvSpPr>
          <p:nvPr/>
        </p:nvSpPr>
        <p:spPr>
          <a:xfrm>
            <a:off x="304800" y="1066800"/>
            <a:ext cx="6934200" cy="5048200"/>
          </a:xfrm>
          <a:prstGeom prst="rect">
            <a:avLst/>
          </a:prstGeom>
        </p:spPr>
        <p:txBody>
          <a:bodyPr vert="horz" lIns="396000" tIns="45720" rIns="91440" bIns="45720" rtlCol="0" anchor="t">
            <a:normAutofit/>
          </a:bodyPr>
          <a:lstStyle/>
          <a:p>
            <a:pPr marL="344488" marR="0" lvl="0" indent="-344488" algn="l" defTabSz="914400" rtl="0" eaLnBrk="1" fontAlgn="auto" latinLnBrk="0" hangingPunct="1">
              <a:lnSpc>
                <a:spcPct val="100000"/>
              </a:lnSpc>
              <a:spcBef>
                <a:spcPct val="20000"/>
              </a:spcBef>
              <a:spcAft>
                <a:spcPts val="0"/>
              </a:spcAft>
              <a:buClrTx/>
              <a:buSzTx/>
              <a:buFont typeface="Arial" pitchFamily="34" charset="0"/>
              <a:buBlip>
                <a:blip r:embed="rId3"/>
              </a:buBlip>
              <a:tabLst/>
              <a:defRPr/>
            </a:pPr>
            <a:r>
              <a:rPr kumimoji="0" lang="en-US" sz="2800" b="1" i="0" u="none" strike="noStrike" kern="1200" cap="none" spc="0" normalizeH="0" baseline="0" noProof="0" smtClean="0">
                <a:ln>
                  <a:noFill/>
                </a:ln>
                <a:solidFill>
                  <a:schemeClr val="tx1">
                    <a:lumMod val="75000"/>
                    <a:lumOff val="25000"/>
                  </a:schemeClr>
                </a:solidFill>
                <a:effectLst/>
                <a:uLnTx/>
                <a:uFillTx/>
                <a:latin typeface="+mn-lt"/>
                <a:ea typeface="+mn-ea"/>
                <a:cs typeface="+mn-cs"/>
              </a:rPr>
              <a:t>Jilid Benang (</a:t>
            </a:r>
            <a:r>
              <a:rPr kumimoji="0" lang="en-US" sz="2800" b="1" i="1" u="none" strike="noStrike" kern="1200" cap="none" spc="0" normalizeH="0" baseline="0" noProof="0" smtClean="0">
                <a:ln>
                  <a:noFill/>
                </a:ln>
                <a:solidFill>
                  <a:schemeClr val="tx1">
                    <a:lumMod val="75000"/>
                    <a:lumOff val="25000"/>
                  </a:schemeClr>
                </a:solidFill>
                <a:effectLst/>
                <a:uLnTx/>
                <a:uFillTx/>
                <a:latin typeface="+mn-lt"/>
                <a:ea typeface="+mn-ea"/>
                <a:cs typeface="+mn-cs"/>
              </a:rPr>
              <a:t>Sewn Binding</a:t>
            </a:r>
            <a:r>
              <a:rPr kumimoji="0" lang="en-US" sz="2800" b="1" i="0" u="none" strike="noStrike" kern="1200" cap="none" spc="0" normalizeH="0" baseline="0" noProof="0" smtClean="0">
                <a:ln>
                  <a:noFill/>
                </a:ln>
                <a:solidFill>
                  <a:schemeClr val="tx1">
                    <a:lumMod val="75000"/>
                    <a:lumOff val="25000"/>
                  </a:schemeClr>
                </a:solidFill>
                <a:effectLst/>
                <a:uLnTx/>
                <a:uFillTx/>
                <a:latin typeface="+mn-lt"/>
                <a:ea typeface="+mn-ea"/>
                <a:cs typeface="+mn-cs"/>
              </a:rPr>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solidFill>
                  <a:schemeClr val="tx1">
                    <a:lumMod val="50000"/>
                    <a:lumOff val="50000"/>
                  </a:schemeClr>
                </a:solidFill>
                <a:latin typeface="Palatino Linotype" pitchFamily="18" charset="0"/>
              </a:rPr>
              <a:t>Jenis Penjilidan</a:t>
            </a:r>
            <a:endParaRPr lang="en-US" dirty="0">
              <a:solidFill>
                <a:schemeClr val="tx1">
                  <a:lumMod val="50000"/>
                  <a:lumOff val="50000"/>
                </a:schemeClr>
              </a:solidFill>
              <a:latin typeface="Palatino Linotype" pitchFamily="18" charset="0"/>
            </a:endParaRPr>
          </a:p>
        </p:txBody>
      </p:sp>
      <p:sp>
        <p:nvSpPr>
          <p:cNvPr id="4" name="Content Placeholder 3"/>
          <p:cNvSpPr>
            <a:spLocks noGrp="1"/>
          </p:cNvSpPr>
          <p:nvPr>
            <p:ph idx="10"/>
          </p:nvPr>
        </p:nvSpPr>
        <p:spPr>
          <a:xfrm>
            <a:off x="304800" y="1066800"/>
            <a:ext cx="6934200" cy="5048200"/>
          </a:xfrm>
        </p:spPr>
        <p:txBody>
          <a:bodyPr>
            <a:normAutofit/>
          </a:bodyPr>
          <a:lstStyle/>
          <a:p>
            <a:pPr marL="344488" indent="-344488">
              <a:buBlip>
                <a:blip r:embed="rId2"/>
              </a:buBlip>
            </a:pPr>
            <a:r>
              <a:rPr lang="en-US" sz="2800" b="1" smtClean="0"/>
              <a:t>Jilid Lem Panas (</a:t>
            </a:r>
            <a:r>
              <a:rPr lang="en-US" sz="2800" b="1" i="1" smtClean="0"/>
              <a:t>Perfect Binding</a:t>
            </a:r>
            <a:r>
              <a:rPr lang="en-US" sz="2800" b="1" smtClean="0"/>
              <a:t>)</a:t>
            </a:r>
          </a:p>
        </p:txBody>
      </p:sp>
      <p:pic>
        <p:nvPicPr>
          <p:cNvPr id="6" name="Picture 5" descr="4-jenis-jilid-buku-yang-sering-digunakan-perusahaan-percetakan-ternama"/>
          <p:cNvPicPr/>
          <p:nvPr/>
        </p:nvPicPr>
        <p:blipFill>
          <a:blip r:embed="rId3"/>
          <a:srcRect/>
          <a:stretch>
            <a:fillRect/>
          </a:stretch>
        </p:blipFill>
        <p:spPr bwMode="auto">
          <a:xfrm>
            <a:off x="4343400" y="3886200"/>
            <a:ext cx="4572000" cy="2705100"/>
          </a:xfrm>
          <a:prstGeom prst="rect">
            <a:avLst/>
          </a:prstGeom>
          <a:ln>
            <a:noFill/>
          </a:ln>
          <a:effectLst>
            <a:softEdge rad="112500"/>
          </a:effectLst>
        </p:spPr>
      </p:pic>
      <p:pic>
        <p:nvPicPr>
          <p:cNvPr id="7" name="Picture 6" descr="Teknik jilid buku model jilid lem panas (perfect binding)."/>
          <p:cNvPicPr/>
          <p:nvPr/>
        </p:nvPicPr>
        <p:blipFill>
          <a:blip r:embed="rId4"/>
          <a:srcRect/>
          <a:stretch>
            <a:fillRect/>
          </a:stretch>
        </p:blipFill>
        <p:spPr bwMode="auto">
          <a:xfrm>
            <a:off x="381000" y="2362200"/>
            <a:ext cx="3733800" cy="3762375"/>
          </a:xfrm>
          <a:prstGeom prst="rect">
            <a:avLst/>
          </a:prstGeom>
          <a:ln>
            <a:noFill/>
          </a:ln>
          <a:effectLst>
            <a:softEdge rad="112500"/>
          </a:effectLst>
        </p:spPr>
      </p:pic>
      <p:pic>
        <p:nvPicPr>
          <p:cNvPr id="8" name="Picture 7" descr="teknik cara tips menjilid buku dokumen majalah lem panas skripsi hard soft cover bahan jenis macam kertas awet tidak mudah rusak gampang tempat fotokopi layanan tugas akhir cepat">
            <a:hlinkClick r:id="rId5"/>
          </p:cNvPr>
          <p:cNvPicPr/>
          <p:nvPr/>
        </p:nvPicPr>
        <p:blipFill>
          <a:blip r:embed="rId6" cstate="print"/>
          <a:srcRect/>
          <a:stretch>
            <a:fillRect/>
          </a:stretch>
        </p:blipFill>
        <p:spPr bwMode="auto">
          <a:xfrm>
            <a:off x="4495800" y="1600200"/>
            <a:ext cx="4419600" cy="1905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solidFill>
                  <a:schemeClr val="tx1">
                    <a:lumMod val="50000"/>
                    <a:lumOff val="50000"/>
                  </a:schemeClr>
                </a:solidFill>
                <a:latin typeface="Palatino Linotype" pitchFamily="18" charset="0"/>
              </a:rPr>
              <a:t>Jenis Penjilidan</a:t>
            </a:r>
            <a:endParaRPr lang="en-US" dirty="0">
              <a:solidFill>
                <a:schemeClr val="tx1">
                  <a:lumMod val="50000"/>
                  <a:lumOff val="50000"/>
                </a:schemeClr>
              </a:solidFill>
              <a:latin typeface="Palatino Linotype" pitchFamily="18" charset="0"/>
            </a:endParaRPr>
          </a:p>
        </p:txBody>
      </p:sp>
      <p:sp>
        <p:nvSpPr>
          <p:cNvPr id="4" name="Content Placeholder 3"/>
          <p:cNvSpPr>
            <a:spLocks noGrp="1"/>
          </p:cNvSpPr>
          <p:nvPr>
            <p:ph idx="10"/>
          </p:nvPr>
        </p:nvSpPr>
        <p:spPr>
          <a:xfrm>
            <a:off x="304800" y="1066800"/>
            <a:ext cx="6934200" cy="5048200"/>
          </a:xfrm>
        </p:spPr>
        <p:txBody>
          <a:bodyPr>
            <a:normAutofit/>
          </a:bodyPr>
          <a:lstStyle/>
          <a:p>
            <a:pPr marL="344488" lvl="0" indent="-344488">
              <a:buBlip>
                <a:blip r:embed="rId2"/>
              </a:buBlip>
            </a:pPr>
            <a:r>
              <a:rPr lang="en-US" sz="2800" b="1" smtClean="0"/>
              <a:t>Jilid Lakban </a:t>
            </a:r>
            <a:r>
              <a:rPr lang="en-US" sz="2800" b="1" i="1" smtClean="0"/>
              <a:t>(Tape Binding)</a:t>
            </a:r>
          </a:p>
        </p:txBody>
      </p:sp>
      <p:pic>
        <p:nvPicPr>
          <p:cNvPr id="6" name="Picture 5" descr="6-teknik-terpopuler-penjilidan-buku-dan-dokumen-dalam-dunia-percetakan-7"/>
          <p:cNvPicPr/>
          <p:nvPr/>
        </p:nvPicPr>
        <p:blipFill>
          <a:blip r:embed="rId3"/>
          <a:srcRect b="20242"/>
          <a:stretch>
            <a:fillRect/>
          </a:stretch>
        </p:blipFill>
        <p:spPr bwMode="auto">
          <a:xfrm>
            <a:off x="304800" y="2057400"/>
            <a:ext cx="4114800" cy="2590800"/>
          </a:xfrm>
          <a:prstGeom prst="rect">
            <a:avLst/>
          </a:prstGeom>
          <a:ln>
            <a:noFill/>
          </a:ln>
          <a:effectLst>
            <a:outerShdw blurRad="292100" dist="139700" dir="2700000" algn="tl" rotWithShape="0">
              <a:srgbClr val="333333">
                <a:alpha val="65000"/>
              </a:srgbClr>
            </a:outerShdw>
          </a:effectLst>
        </p:spPr>
      </p:pic>
      <p:pic>
        <p:nvPicPr>
          <p:cNvPr id="7" name="Picture 6" descr="6-teknik-terpopuler-penjilidan-buku-dan-dokumen-dalam-dunia-percetakan-5"/>
          <p:cNvPicPr/>
          <p:nvPr/>
        </p:nvPicPr>
        <p:blipFill>
          <a:blip r:embed="rId4"/>
          <a:srcRect/>
          <a:stretch>
            <a:fillRect/>
          </a:stretch>
        </p:blipFill>
        <p:spPr bwMode="auto">
          <a:xfrm>
            <a:off x="4800600" y="1600200"/>
            <a:ext cx="4343400" cy="2590800"/>
          </a:xfrm>
          <a:prstGeom prst="rect">
            <a:avLst/>
          </a:prstGeom>
          <a:ln>
            <a:noFill/>
          </a:ln>
          <a:effectLst>
            <a:softEdge rad="112500"/>
          </a:effectLst>
        </p:spPr>
      </p:pic>
      <p:pic>
        <p:nvPicPr>
          <p:cNvPr id="8" name="Picture 7" descr="teknik cara tips menjilid buku dokumen majalah lem panas skripsi hard soft cover bahan jenis macam kertas awet tidak mudah rusak gampang tempat fotokopi layanan tugas akhir cepat produk membuat">
            <a:hlinkClick r:id="rId5"/>
          </p:cNvPr>
          <p:cNvPicPr/>
          <p:nvPr/>
        </p:nvPicPr>
        <p:blipFill>
          <a:blip r:embed="rId6"/>
          <a:srcRect/>
          <a:stretch>
            <a:fillRect/>
          </a:stretch>
        </p:blipFill>
        <p:spPr bwMode="auto">
          <a:xfrm>
            <a:off x="3581400" y="4191000"/>
            <a:ext cx="4229100" cy="25146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solidFill>
                  <a:schemeClr val="tx1">
                    <a:lumMod val="50000"/>
                    <a:lumOff val="50000"/>
                  </a:schemeClr>
                </a:solidFill>
                <a:latin typeface="Palatino Linotype" pitchFamily="18" charset="0"/>
              </a:rPr>
              <a:t>Jenis Penjilidan</a:t>
            </a:r>
            <a:endParaRPr lang="en-US" dirty="0">
              <a:solidFill>
                <a:schemeClr val="tx1">
                  <a:lumMod val="50000"/>
                  <a:lumOff val="50000"/>
                </a:schemeClr>
              </a:solidFill>
              <a:latin typeface="Palatino Linotype" pitchFamily="18" charset="0"/>
            </a:endParaRPr>
          </a:p>
        </p:txBody>
      </p:sp>
      <p:sp>
        <p:nvSpPr>
          <p:cNvPr id="4" name="Content Placeholder 3"/>
          <p:cNvSpPr>
            <a:spLocks noGrp="1"/>
          </p:cNvSpPr>
          <p:nvPr>
            <p:ph idx="10"/>
          </p:nvPr>
        </p:nvSpPr>
        <p:spPr>
          <a:xfrm>
            <a:off x="304800" y="1066800"/>
            <a:ext cx="6934200" cy="5048200"/>
          </a:xfrm>
        </p:spPr>
        <p:txBody>
          <a:bodyPr>
            <a:normAutofit/>
          </a:bodyPr>
          <a:lstStyle/>
          <a:p>
            <a:pPr marL="344488" indent="-344488">
              <a:buBlip>
                <a:blip r:embed="rId2"/>
              </a:buBlip>
            </a:pPr>
            <a:r>
              <a:rPr lang="en-US" sz="2800" b="1" smtClean="0"/>
              <a:t>Jilid Baut</a:t>
            </a:r>
            <a:r>
              <a:rPr lang="en-US" sz="2800" b="1" i="1" smtClean="0"/>
              <a:t> (Screw Binding)</a:t>
            </a:r>
          </a:p>
        </p:txBody>
      </p:sp>
      <p:pic>
        <p:nvPicPr>
          <p:cNvPr id="6" name="Picture 5" descr="4-jenis-jilid-buku-yang-sering-digunakan-perusahaan-percetakan-ternama"/>
          <p:cNvPicPr/>
          <p:nvPr/>
        </p:nvPicPr>
        <p:blipFill>
          <a:blip r:embed="rId3"/>
          <a:srcRect l="15493"/>
          <a:stretch>
            <a:fillRect/>
          </a:stretch>
        </p:blipFill>
        <p:spPr bwMode="auto">
          <a:xfrm>
            <a:off x="457200" y="3733800"/>
            <a:ext cx="4114800" cy="2771775"/>
          </a:xfrm>
          <a:prstGeom prst="rect">
            <a:avLst/>
          </a:prstGeom>
          <a:ln>
            <a:noFill/>
          </a:ln>
          <a:effectLst>
            <a:outerShdw blurRad="292100" dist="139700" dir="2700000" algn="tl" rotWithShape="0">
              <a:srgbClr val="333333">
                <a:alpha val="65000"/>
              </a:srgbClr>
            </a:outerShdw>
          </a:effectLst>
        </p:spPr>
      </p:pic>
      <p:pic>
        <p:nvPicPr>
          <p:cNvPr id="2050" name="Picture 2" descr="H:\1zzzsiwho\materi 2019\image\910740390.jpg"/>
          <p:cNvPicPr>
            <a:picLocks noChangeAspect="1" noChangeArrowheads="1"/>
          </p:cNvPicPr>
          <p:nvPr/>
        </p:nvPicPr>
        <p:blipFill>
          <a:blip r:embed="rId4"/>
          <a:srcRect l="25624" b="15916"/>
          <a:stretch>
            <a:fillRect/>
          </a:stretch>
        </p:blipFill>
        <p:spPr bwMode="auto">
          <a:xfrm>
            <a:off x="4876800" y="3657600"/>
            <a:ext cx="3543300" cy="2667001"/>
          </a:xfrm>
          <a:prstGeom prst="rect">
            <a:avLst/>
          </a:prstGeom>
          <a:noFill/>
        </p:spPr>
      </p:pic>
      <p:pic>
        <p:nvPicPr>
          <p:cNvPr id="2051" name="Picture 3" descr="H:\1zzzsiwho\materi 2019\image\download.jpg"/>
          <p:cNvPicPr>
            <a:picLocks noChangeAspect="1" noChangeArrowheads="1"/>
          </p:cNvPicPr>
          <p:nvPr/>
        </p:nvPicPr>
        <p:blipFill>
          <a:blip r:embed="rId5"/>
          <a:srcRect l="11111" b="13175"/>
          <a:stretch>
            <a:fillRect/>
          </a:stretch>
        </p:blipFill>
        <p:spPr bwMode="auto">
          <a:xfrm>
            <a:off x="1600200" y="1524000"/>
            <a:ext cx="3048000" cy="1981200"/>
          </a:xfrm>
          <a:prstGeom prst="rect">
            <a:avLst/>
          </a:prstGeom>
          <a:noFill/>
        </p:spPr>
      </p:pic>
      <p:pic>
        <p:nvPicPr>
          <p:cNvPr id="2052" name="Picture 4" descr="H:\1zzzsiwho\materi 2019\image\images (50).jpg"/>
          <p:cNvPicPr>
            <a:picLocks noChangeAspect="1" noChangeArrowheads="1"/>
          </p:cNvPicPr>
          <p:nvPr/>
        </p:nvPicPr>
        <p:blipFill>
          <a:blip r:embed="rId6"/>
          <a:srcRect/>
          <a:stretch>
            <a:fillRect/>
          </a:stretch>
        </p:blipFill>
        <p:spPr bwMode="auto">
          <a:xfrm>
            <a:off x="5105400" y="1143000"/>
            <a:ext cx="3581400" cy="2383259"/>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1zzzsiwho\materi 2019\image\00a1a9fff598028a098f72f831537be4.jpg"/>
          <p:cNvPicPr>
            <a:picLocks noChangeAspect="1" noChangeArrowheads="1"/>
          </p:cNvPicPr>
          <p:nvPr/>
        </p:nvPicPr>
        <p:blipFill>
          <a:blip r:embed="rId2"/>
          <a:srcRect t="11805" b="11521"/>
          <a:stretch>
            <a:fillRect/>
          </a:stretch>
        </p:blipFill>
        <p:spPr bwMode="auto">
          <a:xfrm>
            <a:off x="4419600" y="838200"/>
            <a:ext cx="4453763" cy="4419600"/>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smtClean="0">
                <a:solidFill>
                  <a:schemeClr val="tx1">
                    <a:lumMod val="50000"/>
                    <a:lumOff val="50000"/>
                  </a:schemeClr>
                </a:solidFill>
                <a:latin typeface="Palatino Linotype" pitchFamily="18" charset="0"/>
              </a:rPr>
              <a:t>Jenis Penjilidan</a:t>
            </a:r>
            <a:endParaRPr lang="en-US" dirty="0">
              <a:solidFill>
                <a:schemeClr val="tx1">
                  <a:lumMod val="50000"/>
                  <a:lumOff val="50000"/>
                </a:schemeClr>
              </a:solidFill>
              <a:latin typeface="Palatino Linotype" pitchFamily="18" charset="0"/>
            </a:endParaRPr>
          </a:p>
        </p:txBody>
      </p:sp>
      <p:sp>
        <p:nvSpPr>
          <p:cNvPr id="4" name="Content Placeholder 3"/>
          <p:cNvSpPr>
            <a:spLocks noGrp="1"/>
          </p:cNvSpPr>
          <p:nvPr>
            <p:ph idx="10"/>
          </p:nvPr>
        </p:nvSpPr>
        <p:spPr>
          <a:xfrm>
            <a:off x="304800" y="1066800"/>
            <a:ext cx="6934200" cy="5048200"/>
          </a:xfrm>
        </p:spPr>
        <p:txBody>
          <a:bodyPr>
            <a:normAutofit/>
          </a:bodyPr>
          <a:lstStyle/>
          <a:p>
            <a:pPr marL="344488" indent="-344488">
              <a:buBlip>
                <a:blip r:embed="rId3"/>
              </a:buBlip>
            </a:pPr>
            <a:r>
              <a:rPr lang="en-US" sz="2800" b="1" i="1" smtClean="0"/>
              <a:t>Hardcover/Case Binding</a:t>
            </a:r>
          </a:p>
        </p:txBody>
      </p:sp>
      <p:pic>
        <p:nvPicPr>
          <p:cNvPr id="6" name="Picture 5" descr="4 cara paling mudah dalam menjilid buku sendiri">
            <a:hlinkClick r:id="rId4"/>
          </p:cNvPr>
          <p:cNvPicPr/>
          <p:nvPr/>
        </p:nvPicPr>
        <p:blipFill>
          <a:blip r:embed="rId5"/>
          <a:srcRect l="36152"/>
          <a:stretch>
            <a:fillRect/>
          </a:stretch>
        </p:blipFill>
        <p:spPr bwMode="auto">
          <a:xfrm>
            <a:off x="381000" y="1524000"/>
            <a:ext cx="3572637" cy="2819400"/>
          </a:xfrm>
          <a:prstGeom prst="rect">
            <a:avLst/>
          </a:prstGeom>
          <a:ln>
            <a:noFill/>
          </a:ln>
          <a:effectLst>
            <a:softEdge rad="112500"/>
          </a:effectLst>
        </p:spPr>
      </p:pic>
      <p:pic>
        <p:nvPicPr>
          <p:cNvPr id="7" name="Picture 6" descr="teknik cara tips menjilid buku dokumen majalah lem panas skripsi hard soft cover bahan jenis macam kertas awet tidak mudah rusak gampang tempat fotokopi layanan tugas akhir cepat produk membuat mesin manual service contoh gambar tugas kuliah sekolah">
            <a:hlinkClick r:id="rId6"/>
          </p:cNvPr>
          <p:cNvPicPr/>
          <p:nvPr/>
        </p:nvPicPr>
        <p:blipFill>
          <a:blip r:embed="rId7"/>
          <a:srcRect/>
          <a:stretch>
            <a:fillRect/>
          </a:stretch>
        </p:blipFill>
        <p:spPr bwMode="auto">
          <a:xfrm>
            <a:off x="990600" y="4191000"/>
            <a:ext cx="4114800" cy="234315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solidFill>
                  <a:schemeClr val="tx1">
                    <a:lumMod val="50000"/>
                    <a:lumOff val="50000"/>
                  </a:schemeClr>
                </a:solidFill>
                <a:latin typeface="Palatino Linotype" pitchFamily="18" charset="0"/>
              </a:rPr>
              <a:t>Jenis Penjilidan</a:t>
            </a:r>
            <a:endParaRPr lang="en-US" dirty="0">
              <a:solidFill>
                <a:schemeClr val="tx1">
                  <a:lumMod val="50000"/>
                  <a:lumOff val="50000"/>
                </a:schemeClr>
              </a:solidFill>
              <a:latin typeface="Palatino Linotype" pitchFamily="18" charset="0"/>
            </a:endParaRPr>
          </a:p>
        </p:txBody>
      </p:sp>
      <p:sp>
        <p:nvSpPr>
          <p:cNvPr id="4" name="Content Placeholder 3"/>
          <p:cNvSpPr>
            <a:spLocks noGrp="1"/>
          </p:cNvSpPr>
          <p:nvPr>
            <p:ph idx="10"/>
          </p:nvPr>
        </p:nvSpPr>
        <p:spPr>
          <a:xfrm>
            <a:off x="304800" y="1066800"/>
            <a:ext cx="6934200" cy="609600"/>
          </a:xfrm>
        </p:spPr>
        <p:txBody>
          <a:bodyPr>
            <a:normAutofit/>
          </a:bodyPr>
          <a:lstStyle/>
          <a:p>
            <a:pPr marL="344488" indent="-344488">
              <a:buBlip>
                <a:blip r:embed="rId2"/>
              </a:buBlip>
            </a:pPr>
            <a:r>
              <a:rPr lang="en-US" sz="2800" b="1" smtClean="0"/>
              <a:t>Penjepit</a:t>
            </a:r>
            <a:r>
              <a:rPr lang="en-US" sz="2800" b="1" i="1" smtClean="0"/>
              <a:t> </a:t>
            </a:r>
            <a:r>
              <a:rPr lang="en-US" sz="2800" b="1" smtClean="0"/>
              <a:t>Plastik</a:t>
            </a:r>
            <a:r>
              <a:rPr lang="en-US" sz="2800" smtClean="0"/>
              <a:t> (</a:t>
            </a:r>
            <a:r>
              <a:rPr lang="en-US" sz="2800" b="1" i="1" smtClean="0"/>
              <a:t>Plastic Grip)</a:t>
            </a:r>
          </a:p>
        </p:txBody>
      </p:sp>
      <p:pic>
        <p:nvPicPr>
          <p:cNvPr id="6" name="Picture 5" descr="teknik cara tips menjilid buku dokumen majalah lem panas skripsi hard soft cover bahan jenis macam kertas awet tidak mudah rusak gampang tempat fotokopi layanan tugas akhir cepat produk membuat mesin manual service contoh gambar tugas kuliah sekolah tahan lama bahan produksi">
            <a:hlinkClick r:id="rId3"/>
          </p:cNvPr>
          <p:cNvPicPr/>
          <p:nvPr/>
        </p:nvPicPr>
        <p:blipFill>
          <a:blip r:embed="rId4"/>
          <a:srcRect/>
          <a:stretch>
            <a:fillRect/>
          </a:stretch>
        </p:blipFill>
        <p:spPr bwMode="auto">
          <a:xfrm>
            <a:off x="2057400" y="3962400"/>
            <a:ext cx="3581400" cy="2677932"/>
          </a:xfrm>
          <a:prstGeom prst="rect">
            <a:avLst/>
          </a:prstGeom>
          <a:noFill/>
          <a:ln w="9525">
            <a:noFill/>
            <a:miter lim="800000"/>
            <a:headEnd/>
            <a:tailEnd/>
          </a:ln>
        </p:spPr>
      </p:pic>
      <p:pic>
        <p:nvPicPr>
          <p:cNvPr id="5122" name="Picture 2" descr="H:\1zzzsiwho\materi 2019\image\download (1).jpg"/>
          <p:cNvPicPr>
            <a:picLocks noChangeAspect="1" noChangeArrowheads="1"/>
          </p:cNvPicPr>
          <p:nvPr/>
        </p:nvPicPr>
        <p:blipFill>
          <a:blip r:embed="rId5"/>
          <a:srcRect/>
          <a:stretch>
            <a:fillRect/>
          </a:stretch>
        </p:blipFill>
        <p:spPr bwMode="auto">
          <a:xfrm>
            <a:off x="2578768" y="1676400"/>
            <a:ext cx="3374357" cy="2419350"/>
          </a:xfrm>
          <a:prstGeom prst="rect">
            <a:avLst/>
          </a:prstGeom>
          <a:noFill/>
        </p:spPr>
      </p:pic>
      <p:pic>
        <p:nvPicPr>
          <p:cNvPr id="5124" name="Picture 4" descr="H:\1zzzsiwho\materi 2019\image\images (51).jpg"/>
          <p:cNvPicPr>
            <a:picLocks noChangeAspect="1" noChangeArrowheads="1"/>
          </p:cNvPicPr>
          <p:nvPr/>
        </p:nvPicPr>
        <p:blipFill>
          <a:blip r:embed="rId6"/>
          <a:srcRect/>
          <a:stretch>
            <a:fillRect/>
          </a:stretch>
        </p:blipFill>
        <p:spPr bwMode="auto">
          <a:xfrm>
            <a:off x="6629400" y="2590800"/>
            <a:ext cx="2143125" cy="2143125"/>
          </a:xfrm>
          <a:prstGeom prst="rect">
            <a:avLst/>
          </a:prstGeom>
          <a:noFill/>
        </p:spPr>
      </p:pic>
      <p:pic>
        <p:nvPicPr>
          <p:cNvPr id="5125" name="Picture 5" descr="H:\1zzzsiwho\materi 2019\image\images (52).jpg"/>
          <p:cNvPicPr>
            <a:picLocks noChangeAspect="1" noChangeArrowheads="1"/>
          </p:cNvPicPr>
          <p:nvPr/>
        </p:nvPicPr>
        <p:blipFill>
          <a:blip r:embed="rId7"/>
          <a:srcRect/>
          <a:stretch>
            <a:fillRect/>
          </a:stretch>
        </p:blipFill>
        <p:spPr bwMode="auto">
          <a:xfrm>
            <a:off x="152400" y="2057400"/>
            <a:ext cx="2895600" cy="2625671"/>
          </a:xfrm>
          <a:prstGeom prst="rect">
            <a:avLst/>
          </a:prstGeom>
          <a:noFill/>
        </p:spPr>
      </p:pic>
      <p:pic>
        <p:nvPicPr>
          <p:cNvPr id="5126" name="Picture 6" descr="H:\1zzzsiwho\materi 2019\image\images (53).jpg"/>
          <p:cNvPicPr>
            <a:picLocks noChangeAspect="1" noChangeArrowheads="1"/>
          </p:cNvPicPr>
          <p:nvPr/>
        </p:nvPicPr>
        <p:blipFill>
          <a:blip r:embed="rId8"/>
          <a:srcRect/>
          <a:stretch>
            <a:fillRect/>
          </a:stretch>
        </p:blipFill>
        <p:spPr bwMode="auto">
          <a:xfrm>
            <a:off x="6172200" y="4648200"/>
            <a:ext cx="2647950" cy="1733550"/>
          </a:xfrm>
          <a:prstGeom prst="rect">
            <a:avLst/>
          </a:prstGeom>
          <a:noFill/>
        </p:spPr>
      </p:pic>
      <p:pic>
        <p:nvPicPr>
          <p:cNvPr id="5123" name="Picture 3" descr="H:\1zzzsiwho\materi 2019\image\download (2).jpg"/>
          <p:cNvPicPr>
            <a:picLocks noChangeAspect="1" noChangeArrowheads="1"/>
          </p:cNvPicPr>
          <p:nvPr/>
        </p:nvPicPr>
        <p:blipFill>
          <a:blip r:embed="rId9"/>
          <a:srcRect/>
          <a:stretch>
            <a:fillRect/>
          </a:stretch>
        </p:blipFill>
        <p:spPr bwMode="auto">
          <a:xfrm>
            <a:off x="6172200" y="1143000"/>
            <a:ext cx="2390775" cy="1914525"/>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9" name="Picture 5" descr="H:\1zzzsiwho\materi 2019\image\download (4).jpg"/>
          <p:cNvPicPr>
            <a:picLocks noChangeAspect="1" noChangeArrowheads="1"/>
          </p:cNvPicPr>
          <p:nvPr/>
        </p:nvPicPr>
        <p:blipFill>
          <a:blip r:embed="rId2"/>
          <a:srcRect/>
          <a:stretch>
            <a:fillRect/>
          </a:stretch>
        </p:blipFill>
        <p:spPr bwMode="auto">
          <a:xfrm>
            <a:off x="685800" y="4377070"/>
            <a:ext cx="3048000" cy="2480930"/>
          </a:xfrm>
          <a:prstGeom prst="rect">
            <a:avLst/>
          </a:prstGeom>
          <a:noFill/>
        </p:spPr>
      </p:pic>
      <p:sp>
        <p:nvSpPr>
          <p:cNvPr id="2" name="Title 1"/>
          <p:cNvSpPr>
            <a:spLocks noGrp="1"/>
          </p:cNvSpPr>
          <p:nvPr>
            <p:ph type="title"/>
          </p:nvPr>
        </p:nvSpPr>
        <p:spPr/>
        <p:txBody>
          <a:bodyPr/>
          <a:lstStyle/>
          <a:p>
            <a:r>
              <a:rPr lang="en-US" smtClean="0">
                <a:solidFill>
                  <a:schemeClr val="tx1">
                    <a:lumMod val="50000"/>
                    <a:lumOff val="50000"/>
                  </a:schemeClr>
                </a:solidFill>
                <a:latin typeface="Palatino Linotype" pitchFamily="18" charset="0"/>
              </a:rPr>
              <a:t>Jenis Penjilidan</a:t>
            </a:r>
            <a:endParaRPr lang="en-US" dirty="0">
              <a:solidFill>
                <a:schemeClr val="tx1">
                  <a:lumMod val="50000"/>
                  <a:lumOff val="50000"/>
                </a:schemeClr>
              </a:solidFill>
              <a:latin typeface="Palatino Linotype" pitchFamily="18" charset="0"/>
            </a:endParaRPr>
          </a:p>
        </p:txBody>
      </p:sp>
      <p:sp>
        <p:nvSpPr>
          <p:cNvPr id="4" name="Content Placeholder 3"/>
          <p:cNvSpPr>
            <a:spLocks noGrp="1"/>
          </p:cNvSpPr>
          <p:nvPr>
            <p:ph idx="10"/>
          </p:nvPr>
        </p:nvSpPr>
        <p:spPr>
          <a:xfrm>
            <a:off x="304800" y="1066800"/>
            <a:ext cx="6934200" cy="5048200"/>
          </a:xfrm>
        </p:spPr>
        <p:txBody>
          <a:bodyPr>
            <a:normAutofit/>
          </a:bodyPr>
          <a:lstStyle/>
          <a:p>
            <a:pPr marL="344488" indent="-344488">
              <a:buBlip>
                <a:blip r:embed="rId3"/>
              </a:buBlip>
            </a:pPr>
            <a:r>
              <a:rPr lang="en-US" sz="2800" b="1" smtClean="0"/>
              <a:t>Jilid Spiral (</a:t>
            </a:r>
            <a:r>
              <a:rPr lang="en-US" sz="2800" b="1" i="1" smtClean="0"/>
              <a:t>Comb Binding</a:t>
            </a:r>
            <a:r>
              <a:rPr lang="en-US" sz="2800" b="1" smtClean="0"/>
              <a:t>)</a:t>
            </a:r>
          </a:p>
        </p:txBody>
      </p:sp>
      <p:pic>
        <p:nvPicPr>
          <p:cNvPr id="6" name="Picture 5" descr="teknik cara tips menjilid buku dokumen majalah lem panas skripsi hard soft cover bahan jenis macam kertas awet tidak mudah rusak gampang tempat fotokopi layanan tugas akhir cepat produk membuat mesin manual service contoh gambar tugas kuliah sekolah kawat plastik benang">
            <a:hlinkClick r:id="rId4"/>
          </p:cNvPr>
          <p:cNvPicPr/>
          <p:nvPr/>
        </p:nvPicPr>
        <p:blipFill>
          <a:blip r:embed="rId5"/>
          <a:srcRect/>
          <a:stretch>
            <a:fillRect/>
          </a:stretch>
        </p:blipFill>
        <p:spPr bwMode="auto">
          <a:xfrm>
            <a:off x="4038600" y="3657600"/>
            <a:ext cx="4724400" cy="3038475"/>
          </a:xfrm>
          <a:prstGeom prst="rect">
            <a:avLst/>
          </a:prstGeom>
          <a:ln>
            <a:noFill/>
          </a:ln>
          <a:effectLst>
            <a:outerShdw blurRad="292100" dist="139700" dir="2700000" algn="tl" rotWithShape="0">
              <a:srgbClr val="333333">
                <a:alpha val="65000"/>
              </a:srgbClr>
            </a:outerShdw>
          </a:effectLst>
        </p:spPr>
      </p:pic>
      <p:pic>
        <p:nvPicPr>
          <p:cNvPr id="6147" name="Picture 3" descr="H:\1zzzsiwho\materi 2019\image\images (54).jpg"/>
          <p:cNvPicPr>
            <a:picLocks noChangeAspect="1" noChangeArrowheads="1"/>
          </p:cNvPicPr>
          <p:nvPr/>
        </p:nvPicPr>
        <p:blipFill>
          <a:blip r:embed="rId6"/>
          <a:srcRect/>
          <a:stretch>
            <a:fillRect/>
          </a:stretch>
        </p:blipFill>
        <p:spPr bwMode="auto">
          <a:xfrm>
            <a:off x="228600" y="1676400"/>
            <a:ext cx="4953000" cy="2971800"/>
          </a:xfrm>
          <a:prstGeom prst="rect">
            <a:avLst/>
          </a:prstGeom>
          <a:noFill/>
        </p:spPr>
      </p:pic>
      <p:pic>
        <p:nvPicPr>
          <p:cNvPr id="6148" name="Picture 4" descr="H:\1zzzsiwho\materi 2019\image\download (3).jpg"/>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4343400" y="990600"/>
            <a:ext cx="3581400" cy="35814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6" name="Picture 10" descr="Hasil gambar untuk comb binding book"/>
          <p:cNvPicPr>
            <a:picLocks noChangeAspect="1" noChangeArrowheads="1"/>
          </p:cNvPicPr>
          <p:nvPr/>
        </p:nvPicPr>
        <p:blipFill>
          <a:blip r:embed="rId2"/>
          <a:srcRect/>
          <a:stretch>
            <a:fillRect/>
          </a:stretch>
        </p:blipFill>
        <p:spPr bwMode="auto">
          <a:xfrm>
            <a:off x="3200400" y="3495674"/>
            <a:ext cx="5220054" cy="3362326"/>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smtClean="0">
                <a:solidFill>
                  <a:schemeClr val="tx1">
                    <a:lumMod val="50000"/>
                    <a:lumOff val="50000"/>
                  </a:schemeClr>
                </a:solidFill>
                <a:latin typeface="Palatino Linotype" pitchFamily="18" charset="0"/>
              </a:rPr>
              <a:t>Jenis Penjilidan</a:t>
            </a:r>
            <a:endParaRPr lang="en-US" dirty="0">
              <a:solidFill>
                <a:schemeClr val="tx1">
                  <a:lumMod val="50000"/>
                  <a:lumOff val="50000"/>
                </a:schemeClr>
              </a:solidFill>
              <a:latin typeface="Palatino Linotype" pitchFamily="18" charset="0"/>
            </a:endParaRPr>
          </a:p>
        </p:txBody>
      </p:sp>
      <p:sp>
        <p:nvSpPr>
          <p:cNvPr id="4" name="Content Placeholder 3"/>
          <p:cNvSpPr>
            <a:spLocks noGrp="1"/>
          </p:cNvSpPr>
          <p:nvPr>
            <p:ph idx="10"/>
          </p:nvPr>
        </p:nvSpPr>
        <p:spPr>
          <a:xfrm>
            <a:off x="304800" y="1066800"/>
            <a:ext cx="6934200" cy="5048200"/>
          </a:xfrm>
        </p:spPr>
        <p:txBody>
          <a:bodyPr>
            <a:normAutofit/>
          </a:bodyPr>
          <a:lstStyle/>
          <a:p>
            <a:pPr marL="344488" indent="-344488">
              <a:buBlip>
                <a:blip r:embed="rId3"/>
              </a:buBlip>
            </a:pPr>
            <a:r>
              <a:rPr lang="en-US" sz="2800" b="1" smtClean="0"/>
              <a:t>Jilid Spiral  (</a:t>
            </a:r>
            <a:r>
              <a:rPr lang="en-US" sz="2800" b="1" i="1" smtClean="0"/>
              <a:t>Coil Binding</a:t>
            </a:r>
            <a:r>
              <a:rPr lang="en-US" sz="2800" b="1" smtClean="0"/>
              <a:t>)</a:t>
            </a:r>
          </a:p>
        </p:txBody>
      </p:sp>
      <p:pic>
        <p:nvPicPr>
          <p:cNvPr id="7" name="Picture 6" descr="teknik cara tips menjilid buku dokumen majalah lem panas skripsi hard soft cover bahan jenis macam kertas awet tidak mudah rusak gampang tempat fotokopi layanan tugas akhir cepat produk membuat mesin manual service contoh gambar tugas kuliah sekolah">
            <a:hlinkClick r:id="rId4"/>
          </p:cNvPr>
          <p:cNvPicPr/>
          <p:nvPr/>
        </p:nvPicPr>
        <p:blipFill>
          <a:blip r:embed="rId5"/>
          <a:srcRect/>
          <a:stretch>
            <a:fillRect/>
          </a:stretch>
        </p:blipFill>
        <p:spPr bwMode="auto">
          <a:xfrm>
            <a:off x="304800" y="1752600"/>
            <a:ext cx="4572000" cy="3038475"/>
          </a:xfrm>
          <a:prstGeom prst="rect">
            <a:avLst/>
          </a:prstGeom>
          <a:ln>
            <a:noFill/>
          </a:ln>
          <a:effectLst>
            <a:outerShdw blurRad="292100" dist="139700" dir="2700000" algn="tl" rotWithShape="0">
              <a:srgbClr val="333333">
                <a:alpha val="65000"/>
              </a:srgbClr>
            </a:outerShdw>
          </a:effectLst>
        </p:spPr>
      </p:pic>
      <p:sp>
        <p:nvSpPr>
          <p:cNvPr id="9218" name="AutoShape 2" descr="Hasil gambar untuk comb binding 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9220" name="AutoShape 4" descr="Hasil gambar untuk comb binding 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9222" name="Picture 6" descr="Hasil gambar untuk comb binding book"/>
          <p:cNvPicPr>
            <a:picLocks noChangeAspect="1" noChangeArrowheads="1"/>
          </p:cNvPicPr>
          <p:nvPr/>
        </p:nvPicPr>
        <p:blipFill>
          <a:blip r:embed="rId6"/>
          <a:srcRect/>
          <a:stretch>
            <a:fillRect/>
          </a:stretch>
        </p:blipFill>
        <p:spPr bwMode="auto">
          <a:xfrm>
            <a:off x="4800600" y="838200"/>
            <a:ext cx="3868613" cy="25146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solidFill>
                  <a:schemeClr val="tx1">
                    <a:lumMod val="50000"/>
                    <a:lumOff val="50000"/>
                  </a:schemeClr>
                </a:solidFill>
                <a:latin typeface="Palatino Linotype" pitchFamily="18" charset="0"/>
              </a:rPr>
              <a:t>Jenis Penjilidan</a:t>
            </a:r>
            <a:endParaRPr lang="en-US" dirty="0">
              <a:solidFill>
                <a:schemeClr val="tx1">
                  <a:lumMod val="50000"/>
                  <a:lumOff val="50000"/>
                </a:schemeClr>
              </a:solidFill>
              <a:latin typeface="Palatino Linotype" pitchFamily="18" charset="0"/>
            </a:endParaRPr>
          </a:p>
        </p:txBody>
      </p:sp>
      <p:sp>
        <p:nvSpPr>
          <p:cNvPr id="4" name="Content Placeholder 3"/>
          <p:cNvSpPr>
            <a:spLocks noGrp="1"/>
          </p:cNvSpPr>
          <p:nvPr>
            <p:ph idx="10"/>
          </p:nvPr>
        </p:nvSpPr>
        <p:spPr>
          <a:xfrm>
            <a:off x="304800" y="1066800"/>
            <a:ext cx="6934200" cy="5048200"/>
          </a:xfrm>
        </p:spPr>
        <p:txBody>
          <a:bodyPr>
            <a:normAutofit/>
          </a:bodyPr>
          <a:lstStyle/>
          <a:p>
            <a:pPr marL="344488" indent="-344488">
              <a:buBlip>
                <a:blip r:embed="rId2"/>
              </a:buBlip>
            </a:pPr>
            <a:r>
              <a:rPr lang="en-US" sz="2800" b="1" smtClean="0"/>
              <a:t>Jilid Spiral (</a:t>
            </a:r>
            <a:r>
              <a:rPr lang="en-US" sz="2800" b="1" i="1" smtClean="0"/>
              <a:t>Wire O/Twin Loop Wire Binding</a:t>
            </a:r>
            <a:r>
              <a:rPr lang="en-US" sz="2800" b="1" smtClean="0"/>
              <a:t>)</a:t>
            </a:r>
            <a:endParaRPr lang="en-US" sz="2800" dirty="0">
              <a:latin typeface="Palatino Linotype" pitchFamily="18" charset="0"/>
            </a:endParaRPr>
          </a:p>
        </p:txBody>
      </p:sp>
      <p:pic>
        <p:nvPicPr>
          <p:cNvPr id="6" name="Picture 5" descr="teknik cara tips menjilid buku dokumen majalah lem panas skripsi hard soft cover bahan jenis macam kertas awet tidak mudah rusak gampang tempat fotokopi layanan tugas akhir cepat produk membuat mesin manual service contoh gambar tugas kuliah sekolah spiral">
            <a:hlinkClick r:id="rId3"/>
          </p:cNvPr>
          <p:cNvPicPr/>
          <p:nvPr/>
        </p:nvPicPr>
        <p:blipFill>
          <a:blip r:embed="rId4" cstate="print"/>
          <a:srcRect/>
          <a:stretch>
            <a:fillRect/>
          </a:stretch>
        </p:blipFill>
        <p:spPr bwMode="auto">
          <a:xfrm>
            <a:off x="2819400" y="1828800"/>
            <a:ext cx="5453974" cy="2599620"/>
          </a:xfrm>
          <a:prstGeom prst="rect">
            <a:avLst/>
          </a:prstGeom>
          <a:ln>
            <a:noFill/>
          </a:ln>
          <a:effectLst>
            <a:outerShdw blurRad="292100" dist="139700" dir="2700000" algn="tl" rotWithShape="0">
              <a:srgbClr val="333333">
                <a:alpha val="65000"/>
              </a:srgbClr>
            </a:outerShdw>
          </a:effectLst>
        </p:spPr>
      </p:pic>
      <p:pic>
        <p:nvPicPr>
          <p:cNvPr id="7170" name="Picture 2" descr="Hasil gambar untuk comb binding book"/>
          <p:cNvPicPr>
            <a:picLocks noChangeAspect="1" noChangeArrowheads="1"/>
          </p:cNvPicPr>
          <p:nvPr/>
        </p:nvPicPr>
        <p:blipFill>
          <a:blip r:embed="rId5"/>
          <a:srcRect/>
          <a:stretch>
            <a:fillRect/>
          </a:stretch>
        </p:blipFill>
        <p:spPr bwMode="auto">
          <a:xfrm>
            <a:off x="0" y="2057400"/>
            <a:ext cx="3305175" cy="2475692"/>
          </a:xfrm>
          <a:prstGeom prst="rect">
            <a:avLst/>
          </a:prstGeom>
          <a:ln>
            <a:noFill/>
          </a:ln>
          <a:effectLst>
            <a:outerShdw blurRad="292100" dist="139700" dir="2700000" algn="tl" rotWithShape="0">
              <a:srgbClr val="333333">
                <a:alpha val="65000"/>
              </a:srgbClr>
            </a:outerShdw>
          </a:effectLst>
        </p:spPr>
      </p:pic>
      <p:pic>
        <p:nvPicPr>
          <p:cNvPr id="7" name="Picture 8" descr="Hasil gambar untuk comb binding book"/>
          <p:cNvPicPr>
            <a:picLocks noChangeAspect="1" noChangeArrowheads="1"/>
          </p:cNvPicPr>
          <p:nvPr/>
        </p:nvPicPr>
        <p:blipFill>
          <a:blip r:embed="rId6"/>
          <a:srcRect/>
          <a:stretch>
            <a:fillRect/>
          </a:stretch>
        </p:blipFill>
        <p:spPr bwMode="auto">
          <a:xfrm>
            <a:off x="6096000" y="914400"/>
            <a:ext cx="3413760" cy="2844800"/>
          </a:xfrm>
          <a:prstGeom prst="rect">
            <a:avLst/>
          </a:prstGeom>
          <a:ln>
            <a:noFill/>
          </a:ln>
          <a:effectLst>
            <a:outerShdw blurRad="292100" dist="139700" dir="2700000" algn="tl" rotWithShape="0">
              <a:srgbClr val="333333">
                <a:alpha val="65000"/>
              </a:srgbClr>
            </a:outerShdw>
          </a:effectLst>
        </p:spPr>
      </p:pic>
      <p:sp>
        <p:nvSpPr>
          <p:cNvPr id="7172" name="AutoShape 4" descr="Hasil gambar untuk Wire O binding 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174" name="AutoShape 6" descr="Hasil gambar untuk Wire O binding 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176" name="AutoShape 8" descr="Hasil gambar untuk Wire O binding 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177" name="Picture 9" descr="H:\1zzzsiwho\materi 2019\image\download (5).jpg"/>
          <p:cNvPicPr>
            <a:picLocks noChangeAspect="1" noChangeArrowheads="1"/>
          </p:cNvPicPr>
          <p:nvPr/>
        </p:nvPicPr>
        <p:blipFill>
          <a:blip r:embed="rId7"/>
          <a:srcRect/>
          <a:stretch>
            <a:fillRect/>
          </a:stretch>
        </p:blipFill>
        <p:spPr bwMode="auto">
          <a:xfrm>
            <a:off x="304800" y="4419600"/>
            <a:ext cx="3959225" cy="2209800"/>
          </a:xfrm>
          <a:prstGeom prst="rect">
            <a:avLst/>
          </a:prstGeom>
          <a:noFill/>
        </p:spPr>
      </p:pic>
      <p:pic>
        <p:nvPicPr>
          <p:cNvPr id="12" name="Picture 11" descr="Teknik jilid buku model jilid spiral."/>
          <p:cNvPicPr/>
          <p:nvPr/>
        </p:nvPicPr>
        <p:blipFill>
          <a:blip r:embed="rId8"/>
          <a:srcRect l="14965" b="21999"/>
          <a:stretch>
            <a:fillRect/>
          </a:stretch>
        </p:blipFill>
        <p:spPr bwMode="auto">
          <a:xfrm>
            <a:off x="4724400" y="3886200"/>
            <a:ext cx="4191000" cy="274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solidFill>
                  <a:schemeClr val="tx1">
                    <a:lumMod val="50000"/>
                    <a:lumOff val="50000"/>
                  </a:schemeClr>
                </a:solidFill>
                <a:latin typeface="Palatino Linotype" pitchFamily="18" charset="0"/>
              </a:rPr>
              <a:t>Jenis Penjilidan</a:t>
            </a:r>
            <a:endParaRPr lang="en-US" dirty="0">
              <a:solidFill>
                <a:schemeClr val="tx1">
                  <a:lumMod val="50000"/>
                  <a:lumOff val="50000"/>
                </a:schemeClr>
              </a:solidFill>
              <a:latin typeface="Palatino Linotype" pitchFamily="18" charset="0"/>
            </a:endParaRPr>
          </a:p>
        </p:txBody>
      </p:sp>
      <p:pic>
        <p:nvPicPr>
          <p:cNvPr id="8193" name="Picture 1" descr="H:\1zzzsiwho\materi 2019\image\images (34).jpg"/>
          <p:cNvPicPr>
            <a:picLocks noChangeAspect="1" noChangeArrowheads="1"/>
          </p:cNvPicPr>
          <p:nvPr/>
        </p:nvPicPr>
        <p:blipFill>
          <a:blip r:embed="rId2"/>
          <a:srcRect l="5405" t="2164" b="3688"/>
          <a:stretch>
            <a:fillRect/>
          </a:stretch>
        </p:blipFill>
        <p:spPr bwMode="auto">
          <a:xfrm>
            <a:off x="228600" y="228600"/>
            <a:ext cx="5334000" cy="6629400"/>
          </a:xfrm>
          <a:prstGeom prst="rect">
            <a:avLst/>
          </a:prstGeom>
          <a:ln>
            <a:noFill/>
          </a:ln>
          <a:effectLst>
            <a:outerShdw blurRad="292100" dist="139700" dir="2700000" algn="tl" rotWithShape="0">
              <a:srgbClr val="333333">
                <a:alpha val="65000"/>
              </a:srgbClr>
            </a:outerShdw>
          </a:effectLst>
        </p:spPr>
      </p:pic>
      <p:pic>
        <p:nvPicPr>
          <p:cNvPr id="8195" name="Picture 3" descr="H:\1zzzsiwho\materi 2019\image\images (39).jpg"/>
          <p:cNvPicPr>
            <a:picLocks noGrp="1" noChangeAspect="1" noChangeArrowheads="1"/>
          </p:cNvPicPr>
          <p:nvPr>
            <p:ph idx="10"/>
          </p:nvPr>
        </p:nvPicPr>
        <p:blipFill>
          <a:blip r:embed="rId3"/>
          <a:srcRect/>
          <a:stretch>
            <a:fillRect/>
          </a:stretch>
        </p:blipFill>
        <p:spPr bwMode="auto">
          <a:xfrm>
            <a:off x="5257800" y="1143000"/>
            <a:ext cx="3886200" cy="4790415"/>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400" smtClean="0"/>
              <a:t>Penjilidan berdasar jenis bukunya</a:t>
            </a:r>
            <a:endParaRPr lang="en-US" sz="2400" dirty="0"/>
          </a:p>
        </p:txBody>
      </p:sp>
      <p:sp>
        <p:nvSpPr>
          <p:cNvPr id="4" name="Content Placeholder 3"/>
          <p:cNvSpPr>
            <a:spLocks noGrp="1"/>
          </p:cNvSpPr>
          <p:nvPr>
            <p:ph idx="10"/>
          </p:nvPr>
        </p:nvSpPr>
        <p:spPr>
          <a:xfrm>
            <a:off x="457200" y="2133600"/>
            <a:ext cx="8229600" cy="3600400"/>
          </a:xfrm>
        </p:spPr>
        <p:txBody>
          <a:bodyPr>
            <a:noAutofit/>
          </a:bodyPr>
          <a:lstStyle/>
          <a:p>
            <a:pPr marL="354013" indent="-354013">
              <a:buClr>
                <a:srgbClr val="00B0F0"/>
              </a:buClr>
              <a:buFont typeface="Wingdings" pitchFamily="2" charset="2"/>
              <a:buChar char="v"/>
            </a:pPr>
            <a:r>
              <a:rPr lang="en-US" sz="2800" smtClean="0"/>
              <a:t>Penjilidan Soft Cover  </a:t>
            </a:r>
          </a:p>
          <a:p>
            <a:pPr marL="354013" indent="-354013">
              <a:buClr>
                <a:srgbClr val="00B0F0"/>
              </a:buClr>
              <a:buFont typeface="Wingdings" pitchFamily="2" charset="2"/>
              <a:buChar char="v"/>
            </a:pPr>
            <a:r>
              <a:rPr lang="en-US" sz="2800" smtClean="0"/>
              <a:t>Penjilidan Hard Cover</a:t>
            </a:r>
            <a:endParaRPr lang="en-US" sz="2800" dirty="0" smtClean="0"/>
          </a:p>
          <a:p>
            <a:pPr marL="354013" lvl="0" indent="-354013">
              <a:buClr>
                <a:srgbClr val="00B0F0"/>
              </a:buClr>
              <a:buFont typeface="Wingdings" pitchFamily="2" charset="2"/>
              <a:buChar char="v"/>
            </a:pPr>
            <a:r>
              <a:rPr lang="en-US" sz="2800" smtClean="0"/>
              <a:t>Jilid Kaye</a:t>
            </a:r>
          </a:p>
          <a:p>
            <a:pPr marL="354013" indent="-354013">
              <a:buClr>
                <a:srgbClr val="00B0F0"/>
              </a:buClr>
              <a:buFont typeface="Wingdings" pitchFamily="2" charset="2"/>
              <a:buChar char="v"/>
            </a:pPr>
            <a:r>
              <a:rPr lang="en-US" sz="2800" smtClean="0"/>
              <a:t>Jilid Dengan Tanda (Signature Binding)</a:t>
            </a:r>
          </a:p>
          <a:p>
            <a:pPr marL="354013" indent="-354013">
              <a:buClr>
                <a:srgbClr val="00B0F0"/>
              </a:buClr>
              <a:buFont typeface="Wingdings" pitchFamily="2" charset="2"/>
              <a:buChar char="v"/>
            </a:pPr>
            <a:r>
              <a:rPr lang="en-US" sz="2800" smtClean="0"/>
              <a:t>Jilid Lem Punggung</a:t>
            </a:r>
            <a:endParaRPr lang="en-US" sz="2800" i="1" dirty="0" smtClean="0"/>
          </a:p>
        </p:txBody>
      </p:sp>
      <p:sp>
        <p:nvSpPr>
          <p:cNvPr id="5" name="Title 1"/>
          <p:cNvSpPr>
            <a:spLocks noGrp="1"/>
          </p:cNvSpPr>
          <p:nvPr>
            <p:ph type="title"/>
          </p:nvPr>
        </p:nvSpPr>
        <p:spPr/>
        <p:txBody>
          <a:bodyPr/>
          <a:lstStyle/>
          <a:p>
            <a:r>
              <a:rPr lang="en-US" smtClean="0">
                <a:latin typeface="Palatino Linotype" pitchFamily="18" charset="0"/>
              </a:rPr>
              <a:t>Jenis Penjilidan</a:t>
            </a:r>
            <a:endParaRPr lang="en-US" dirty="0">
              <a:latin typeface="Palatino Linotype"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Struktur Buku</a:t>
            </a:r>
            <a:endParaRPr lang="id-ID" dirty="0" smtClean="0"/>
          </a:p>
        </p:txBody>
      </p:sp>
      <p:sp>
        <p:nvSpPr>
          <p:cNvPr id="12" name="Content Placeholder 11"/>
          <p:cNvSpPr>
            <a:spLocks noGrp="1"/>
          </p:cNvSpPr>
          <p:nvPr>
            <p:ph idx="1"/>
          </p:nvPr>
        </p:nvSpPr>
        <p:spPr>
          <a:xfrm>
            <a:off x="457200" y="914400"/>
            <a:ext cx="8229600" cy="460648"/>
          </a:xfrm>
        </p:spPr>
        <p:txBody>
          <a:bodyPr>
            <a:noAutofit/>
          </a:bodyPr>
          <a:lstStyle/>
          <a:p>
            <a:r>
              <a:rPr lang="en-US" sz="2800" smtClean="0"/>
              <a:t> </a:t>
            </a:r>
            <a:endParaRPr lang="id-ID" sz="2800" dirty="0" smtClean="0"/>
          </a:p>
        </p:txBody>
      </p:sp>
      <p:sp>
        <p:nvSpPr>
          <p:cNvPr id="13" name="Content Placeholder 12"/>
          <p:cNvSpPr>
            <a:spLocks noGrp="1"/>
          </p:cNvSpPr>
          <p:nvPr>
            <p:ph idx="10"/>
          </p:nvPr>
        </p:nvSpPr>
        <p:spPr>
          <a:xfrm>
            <a:off x="381000" y="1066800"/>
            <a:ext cx="8229600" cy="3752800"/>
          </a:xfrm>
        </p:spPr>
        <p:txBody>
          <a:bodyPr>
            <a:noAutofit/>
          </a:bodyPr>
          <a:lstStyle/>
          <a:p>
            <a:pPr marL="354013" indent="-354013">
              <a:buClr>
                <a:schemeClr val="accent6">
                  <a:lumMod val="75000"/>
                </a:schemeClr>
              </a:buClr>
              <a:buFont typeface="Wingdings" pitchFamily="2" charset="2"/>
              <a:buChar char="v"/>
            </a:pPr>
            <a:r>
              <a:rPr lang="en-US" altLang="ko-KR" sz="2000" smtClean="0">
                <a:latin typeface="Palatino Linotype" pitchFamily="18" charset="0"/>
                <a:cs typeface="Arial" pitchFamily="34" charset="0"/>
              </a:rPr>
              <a:t> </a:t>
            </a:r>
            <a:r>
              <a:rPr lang="en-US" sz="2000" smtClean="0">
                <a:latin typeface="Palatino Linotype" pitchFamily="18" charset="0"/>
              </a:rPr>
              <a:t>Segi adalah lebihan papan dengan isi. Lebihan ini tergantung dari tebal </a:t>
            </a:r>
            <a:r>
              <a:rPr lang="en-US" sz="2000" i="1" smtClean="0">
                <a:latin typeface="Palatino Linotype" pitchFamily="18" charset="0"/>
              </a:rPr>
              <a:t>board </a:t>
            </a:r>
            <a:r>
              <a:rPr lang="en-US" sz="2000" smtClean="0">
                <a:latin typeface="Palatino Linotype" pitchFamily="18" charset="0"/>
              </a:rPr>
              <a:t>(tebal sampul). Gunanya untuk melindungi badan daun buku dari kerusakan apabila jatuh</a:t>
            </a:r>
          </a:p>
          <a:p>
            <a:pPr marL="354013" lvl="0" indent="-354013">
              <a:buClr>
                <a:schemeClr val="accent6">
                  <a:lumMod val="75000"/>
                </a:schemeClr>
              </a:buClr>
              <a:buFont typeface="Wingdings" pitchFamily="2" charset="2"/>
              <a:buChar char="v"/>
            </a:pPr>
            <a:r>
              <a:rPr lang="en-US" sz="2000" smtClean="0">
                <a:latin typeface="Palatino Linotype" pitchFamily="18" charset="0"/>
              </a:rPr>
              <a:t>Bagian tepi buku (</a:t>
            </a:r>
            <a:r>
              <a:rPr lang="en-US" sz="2000" i="1" smtClean="0">
                <a:latin typeface="Palatino Linotype" pitchFamily="18" charset="0"/>
              </a:rPr>
              <a:t>Foredge</a:t>
            </a:r>
            <a:r>
              <a:rPr lang="en-US" sz="2000" smtClean="0">
                <a:latin typeface="Palatino Linotype" pitchFamily="18" charset="0"/>
              </a:rPr>
              <a:t>) digunakan untuk menunjukkan tanda mana atas, bawah, punggung, dan sebagainya.</a:t>
            </a:r>
          </a:p>
          <a:p>
            <a:pPr marL="354013" indent="-354013">
              <a:buClr>
                <a:schemeClr val="accent6">
                  <a:lumMod val="75000"/>
                </a:schemeClr>
              </a:buClr>
              <a:buFont typeface="Wingdings" pitchFamily="2" charset="2"/>
              <a:buChar char="v"/>
            </a:pPr>
            <a:r>
              <a:rPr lang="en-US" sz="2000" smtClean="0">
                <a:latin typeface="Palatino Linotype" pitchFamily="18" charset="0"/>
              </a:rPr>
              <a:t>Kertas hujungan/lembar pelindung (</a:t>
            </a:r>
            <a:r>
              <a:rPr lang="en-US" sz="2000" i="1" smtClean="0">
                <a:latin typeface="Palatino Linotype" pitchFamily="18" charset="0"/>
              </a:rPr>
              <a:t>end paper</a:t>
            </a:r>
            <a:r>
              <a:rPr lang="en-US" sz="2000" smtClean="0">
                <a:latin typeface="Palatino Linotype" pitchFamily="18" charset="0"/>
              </a:rPr>
              <a:t>) adalah kertas yang digunakan untuk lejer yang terdiri atas dua </a:t>
            </a:r>
            <a:r>
              <a:rPr lang="en-US" sz="2000" i="1" smtClean="0">
                <a:latin typeface="Palatino Linotype" pitchFamily="18" charset="0"/>
              </a:rPr>
              <a:t>flyleaf</a:t>
            </a:r>
            <a:r>
              <a:rPr lang="en-US" sz="2000" smtClean="0">
                <a:latin typeface="Palatino Linotype" pitchFamily="18" charset="0"/>
              </a:rPr>
              <a:t> (lembar). Satu untuk depan dan satu untuk belakang. Digunakan untuk melindungi dan memperindah buku.</a:t>
            </a:r>
          </a:p>
          <a:p>
            <a:pPr marL="354013" indent="-354013">
              <a:buClr>
                <a:schemeClr val="accent6">
                  <a:lumMod val="75000"/>
                </a:schemeClr>
              </a:buClr>
              <a:buFont typeface="Wingdings" pitchFamily="2" charset="2"/>
              <a:buChar char="v"/>
            </a:pPr>
            <a:r>
              <a:rPr lang="en-US" sz="2000" smtClean="0">
                <a:latin typeface="Palatino Linotype" pitchFamily="18" charset="0"/>
              </a:rPr>
              <a:t>Badan buku terdiri atas kepala, depan, belakang, dan kaki yang terbentuk dari </a:t>
            </a:r>
            <a:r>
              <a:rPr lang="en-US" sz="2000" i="1" smtClean="0">
                <a:latin typeface="Palatino Linotype" pitchFamily="18" charset="0"/>
              </a:rPr>
              <a:t>curas </a:t>
            </a:r>
            <a:r>
              <a:rPr lang="en-US" sz="2000" smtClean="0">
                <a:latin typeface="Palatino Linotype" pitchFamily="18" charset="0"/>
              </a:rPr>
              <a:t>dan </a:t>
            </a:r>
            <a:r>
              <a:rPr lang="en-US" sz="2000" i="1" smtClean="0">
                <a:latin typeface="Palatino Linotype" pitchFamily="18" charset="0"/>
              </a:rPr>
              <a:t>cerai</a:t>
            </a:r>
            <a:r>
              <a:rPr lang="en-US" sz="2000" smtClean="0">
                <a:latin typeface="Palatino Linotype" pitchFamily="18" charset="0"/>
              </a:rPr>
              <a:t>.</a:t>
            </a:r>
          </a:p>
          <a:p>
            <a:pPr marL="354013" indent="-354013">
              <a:buClr>
                <a:schemeClr val="accent6">
                  <a:lumMod val="75000"/>
                </a:schemeClr>
              </a:buClr>
              <a:buFont typeface="Wingdings" pitchFamily="2" charset="2"/>
              <a:buChar char="v"/>
            </a:pPr>
            <a:r>
              <a:rPr lang="en-US" sz="2000" smtClean="0">
                <a:latin typeface="Palatino Linotype" pitchFamily="18" charset="0"/>
              </a:rPr>
              <a:t>Papan jilidan hadapan adalah pelindung badan buku.</a:t>
            </a:r>
          </a:p>
          <a:p>
            <a:pPr marL="354013" lvl="0" indent="-354013">
              <a:buClr>
                <a:schemeClr val="accent6">
                  <a:lumMod val="75000"/>
                </a:schemeClr>
              </a:buClr>
              <a:buFont typeface="Wingdings" pitchFamily="2" charset="2"/>
              <a:buChar char="v"/>
            </a:pPr>
            <a:r>
              <a:rPr lang="en-US" sz="2000" smtClean="0">
                <a:latin typeface="Palatino Linotype" pitchFamily="18" charset="0"/>
              </a:rPr>
              <a:t>Sambungan antara sampul dan punggung buku (</a:t>
            </a:r>
            <a:r>
              <a:rPr lang="en-US" sz="2000" i="1" smtClean="0">
                <a:latin typeface="Palatino Linotype" pitchFamily="18" charset="0"/>
              </a:rPr>
              <a:t>Groove</a:t>
            </a:r>
            <a:r>
              <a:rPr lang="en-US" sz="2000" smtClean="0">
                <a:latin typeface="Palatino Linotype" pitchFamily="18" charset="0"/>
              </a:rPr>
              <a:t>) untuk memudahkan membuka rata buku (3 – 54 mm)</a:t>
            </a:r>
          </a:p>
          <a:p>
            <a:pPr marL="354013" indent="-354013">
              <a:buClr>
                <a:schemeClr val="accent6">
                  <a:lumMod val="75000"/>
                </a:schemeClr>
              </a:buClr>
              <a:buFont typeface="Wingdings" pitchFamily="2" charset="2"/>
              <a:buChar char="v"/>
            </a:pPr>
            <a:r>
              <a:rPr lang="en-US" sz="2000" smtClean="0">
                <a:latin typeface="Palatino Linotype" pitchFamily="18" charset="0"/>
              </a:rPr>
              <a:t>Punggung buku (</a:t>
            </a:r>
            <a:r>
              <a:rPr lang="en-US" sz="2000" i="1" smtClean="0">
                <a:latin typeface="Palatino Linotype" pitchFamily="18" charset="0"/>
              </a:rPr>
              <a:t>Spine</a:t>
            </a:r>
            <a:r>
              <a:rPr lang="en-US" sz="2000" smtClean="0">
                <a:latin typeface="Palatino Linotype" pitchFamily="18" charset="0"/>
              </a:rPr>
              <a:t>) digunakan untuk melindungi buku pada bagian belakang sampul buku. Ada dua macam pelindung yaitu tanpa luang, berluang.</a:t>
            </a:r>
          </a:p>
          <a:p>
            <a:pPr marL="354013" lvl="0" indent="-354013">
              <a:buClr>
                <a:schemeClr val="accent6">
                  <a:lumMod val="75000"/>
                </a:schemeClr>
              </a:buClr>
              <a:buFont typeface="Wingdings" pitchFamily="2" charset="2"/>
              <a:buChar char="v"/>
            </a:pPr>
            <a:endParaRPr lang="en-US" sz="2000" smtClean="0">
              <a:latin typeface="Palatino Linotype" pitchFamily="18" charset="0"/>
            </a:endParaRPr>
          </a:p>
          <a:p>
            <a:pPr marL="354013" indent="-354013">
              <a:buClr>
                <a:schemeClr val="accent6">
                  <a:lumMod val="75000"/>
                </a:schemeClr>
              </a:buClr>
              <a:buFont typeface="Wingdings" pitchFamily="2" charset="2"/>
              <a:buChar char="v"/>
            </a:pPr>
            <a:endParaRPr lang="en-US" sz="2000" i="1" dirty="0" smtClean="0">
              <a:latin typeface="Palatino Linotype" pitchFamily="18" charset="0"/>
            </a:endParaRPr>
          </a:p>
          <a:p>
            <a:pPr marL="354013" indent="-354013">
              <a:buClr>
                <a:schemeClr val="accent6">
                  <a:lumMod val="75000"/>
                </a:schemeClr>
              </a:buClr>
              <a:buFont typeface="Wingdings" pitchFamily="2" charset="2"/>
              <a:buChar char="v"/>
            </a:pPr>
            <a:endParaRPr lang="id-ID" sz="2000" i="1" dirty="0" smtClean="0">
              <a:latin typeface="Palatino Linotype" pitchFamily="18" charset="0"/>
            </a:endParaRPr>
          </a:p>
          <a:p>
            <a:pPr marL="354013" indent="-354013">
              <a:buClr>
                <a:schemeClr val="accent6">
                  <a:lumMod val="75000"/>
                </a:schemeClr>
              </a:buClr>
              <a:buFont typeface="Wingdings" pitchFamily="2" charset="2"/>
              <a:buChar char="v"/>
            </a:pPr>
            <a:endParaRPr lang="en-US" sz="2000" i="1" dirty="0" smtClean="0">
              <a:latin typeface="Palatino Linotype" pitchFamily="18" charset="0"/>
            </a:endParaRPr>
          </a:p>
          <a:p>
            <a:endParaRPr lang="ko-KR" altLang="en-US" sz="2000" dirty="0">
              <a:latin typeface="Palatino Linotype" pitchFamily="18" charset="0"/>
              <a:cs typeface="Arial" pitchFamily="34" charset="0"/>
            </a:endParaRPr>
          </a:p>
        </p:txBody>
      </p:sp>
    </p:spTree>
    <p:extLst>
      <p:ext uri="{BB962C8B-B14F-4D97-AF65-F5344CB8AC3E}">
        <p14:creationId xmlns:p14="http://schemas.microsoft.com/office/powerpoint/2010/main" val="36596743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Content Placeholder 3"/>
          <p:cNvSpPr>
            <a:spLocks noGrp="1"/>
          </p:cNvSpPr>
          <p:nvPr>
            <p:ph idx="10"/>
          </p:nvPr>
        </p:nvSpPr>
        <p:spPr/>
        <p:txBody>
          <a:bodyPr/>
          <a:lstStyle/>
          <a:p>
            <a:endParaRPr lang="en-US"/>
          </a:p>
        </p:txBody>
      </p:sp>
      <p:pic>
        <p:nvPicPr>
          <p:cNvPr id="3074" name="Picture 2" descr="H:\1zzzsiwho\materi 2019\image\book-repair-parts-of-a-book2-e1445954715324.jpg"/>
          <p:cNvPicPr>
            <a:picLocks noChangeAspect="1" noChangeArrowheads="1"/>
          </p:cNvPicPr>
          <p:nvPr/>
        </p:nvPicPr>
        <p:blipFill>
          <a:blip r:embed="rId2"/>
          <a:srcRect/>
          <a:stretch>
            <a:fillRect/>
          </a:stretch>
        </p:blipFill>
        <p:spPr bwMode="auto">
          <a:xfrm>
            <a:off x="152400" y="953957"/>
            <a:ext cx="8801746" cy="5675443"/>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Content Placeholder 3"/>
          <p:cNvSpPr>
            <a:spLocks noGrp="1"/>
          </p:cNvSpPr>
          <p:nvPr>
            <p:ph idx="10"/>
          </p:nvPr>
        </p:nvSpPr>
        <p:spPr/>
        <p:txBody>
          <a:bodyPr/>
          <a:lstStyle/>
          <a:p>
            <a:endParaRPr lang="en-US"/>
          </a:p>
        </p:txBody>
      </p:sp>
      <p:pic>
        <p:nvPicPr>
          <p:cNvPr id="6" name="Picture 5"/>
          <p:cNvPicPr/>
          <p:nvPr/>
        </p:nvPicPr>
        <p:blipFill>
          <a:blip r:embed="rId2"/>
          <a:srcRect l="44525" t="13433" r="6531" b="25474"/>
          <a:stretch>
            <a:fillRect/>
          </a:stretch>
        </p:blipFill>
        <p:spPr bwMode="auto">
          <a:xfrm>
            <a:off x="609600" y="990600"/>
            <a:ext cx="8001000" cy="533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Content Placeholder 3"/>
          <p:cNvSpPr>
            <a:spLocks noGrp="1"/>
          </p:cNvSpPr>
          <p:nvPr>
            <p:ph idx="10"/>
          </p:nvPr>
        </p:nvSpPr>
        <p:spPr/>
        <p:txBody>
          <a:bodyPr/>
          <a:lstStyle/>
          <a:p>
            <a:endParaRPr lang="en-US"/>
          </a:p>
        </p:txBody>
      </p:sp>
      <p:pic>
        <p:nvPicPr>
          <p:cNvPr id="5" name="Picture 4" descr="http://usahamart.files.wordpress.com/2011/11/bookbinder.jpg?w=404&amp;h=432"/>
          <p:cNvPicPr/>
          <p:nvPr/>
        </p:nvPicPr>
        <p:blipFill>
          <a:blip r:embed="rId2"/>
          <a:srcRect/>
          <a:stretch>
            <a:fillRect/>
          </a:stretch>
        </p:blipFill>
        <p:spPr bwMode="auto">
          <a:xfrm>
            <a:off x="1295400" y="0"/>
            <a:ext cx="6400800" cy="6629400"/>
          </a:xfrm>
          <a:prstGeom prst="rect">
            <a:avLst/>
          </a:prstGeom>
          <a:ln>
            <a:noFill/>
          </a:ln>
          <a:effectLst>
            <a:softEdge rad="112500"/>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4" name="Content Placeholder 3"/>
          <p:cNvSpPr>
            <a:spLocks noGrp="1"/>
          </p:cNvSpPr>
          <p:nvPr>
            <p:ph idx="10"/>
          </p:nvPr>
        </p:nvSpPr>
        <p:spPr>
          <a:xfrm>
            <a:off x="5715000" y="457200"/>
            <a:ext cx="3058344" cy="5943600"/>
          </a:xfrm>
        </p:spPr>
        <p:txBody>
          <a:bodyPr>
            <a:noAutofit/>
          </a:bodyPr>
          <a:lstStyle/>
          <a:p>
            <a:r>
              <a:rPr lang="en-US" sz="2800" b="1" smtClean="0"/>
              <a:t>The structure of softcover book</a:t>
            </a:r>
            <a:r>
              <a:rPr lang="en-US" sz="2400" smtClean="0"/>
              <a:t>:</a:t>
            </a:r>
            <a:br>
              <a:rPr lang="en-US" sz="2400" smtClean="0"/>
            </a:br>
            <a:r>
              <a:rPr lang="en-US" sz="2400" smtClean="0"/>
              <a:t>(a)- saddle stitching (b)- wire-stitching</a:t>
            </a:r>
            <a:br>
              <a:rPr lang="en-US" sz="2400" smtClean="0"/>
            </a:br>
            <a:r>
              <a:rPr lang="en-US" sz="2400" smtClean="0"/>
              <a:t>(c)- sewing </a:t>
            </a:r>
          </a:p>
          <a:p>
            <a:r>
              <a:rPr lang="en-US" sz="2400" smtClean="0"/>
              <a:t>(d)- perfect binding</a:t>
            </a:r>
            <a:br>
              <a:rPr lang="en-US" sz="2400" smtClean="0"/>
            </a:br>
            <a:r>
              <a:rPr lang="en-US" sz="2400" smtClean="0"/>
              <a:t>block- book block board-book case:</a:t>
            </a:r>
          </a:p>
          <a:p>
            <a:pPr lvl="0"/>
            <a:r>
              <a:rPr lang="en-US" sz="2400" smtClean="0"/>
              <a:t>1- book section </a:t>
            </a:r>
          </a:p>
          <a:p>
            <a:pPr lvl="0"/>
            <a:r>
              <a:rPr lang="en-US" sz="2400" smtClean="0"/>
              <a:t>2- book page</a:t>
            </a:r>
          </a:p>
          <a:p>
            <a:pPr lvl="0"/>
            <a:r>
              <a:rPr lang="en-US" sz="2400" smtClean="0"/>
              <a:t>3- book cover </a:t>
            </a:r>
          </a:p>
          <a:p>
            <a:pPr lvl="0"/>
            <a:r>
              <a:rPr lang="en-US" sz="2400" smtClean="0"/>
              <a:t>4- gutter</a:t>
            </a:r>
          </a:p>
          <a:p>
            <a:pPr lvl="0"/>
            <a:r>
              <a:rPr lang="en-US" sz="2400" smtClean="0"/>
              <a:t>5- sew</a:t>
            </a:r>
          </a:p>
          <a:p>
            <a:r>
              <a:rPr lang="en-US" sz="2400" smtClean="0"/>
              <a:t>6, 7- glue</a:t>
            </a:r>
            <a:endParaRPr lang="en-US" sz="2400"/>
          </a:p>
        </p:txBody>
      </p:sp>
      <p:pic>
        <p:nvPicPr>
          <p:cNvPr id="5" name="Picture 4" descr="Soft Cover Books binding Diagram"/>
          <p:cNvPicPr/>
          <p:nvPr/>
        </p:nvPicPr>
        <p:blipFill>
          <a:blip r:embed="rId2"/>
          <a:srcRect/>
          <a:stretch>
            <a:fillRect/>
          </a:stretch>
        </p:blipFill>
        <p:spPr bwMode="auto">
          <a:xfrm>
            <a:off x="381000" y="457200"/>
            <a:ext cx="5638800" cy="58674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Content Placeholder 3"/>
          <p:cNvSpPr>
            <a:spLocks noGrp="1"/>
          </p:cNvSpPr>
          <p:nvPr>
            <p:ph idx="10"/>
          </p:nvPr>
        </p:nvSpPr>
        <p:spPr>
          <a:xfrm>
            <a:off x="304800" y="4267200"/>
            <a:ext cx="8534400" cy="2057400"/>
          </a:xfrm>
        </p:spPr>
        <p:txBody>
          <a:bodyPr>
            <a:noAutofit/>
          </a:bodyPr>
          <a:lstStyle/>
          <a:p>
            <a:r>
              <a:rPr lang="en-US" sz="2400" b="1" smtClean="0"/>
              <a:t>The structure of hardcover book</a:t>
            </a:r>
            <a:r>
              <a:rPr lang="en-US" sz="2000" smtClean="0"/>
              <a:t/>
            </a:r>
            <a:br>
              <a:rPr lang="en-US" sz="2000" smtClean="0"/>
            </a:br>
            <a:r>
              <a:rPr lang="en-US" sz="2000" smtClean="0"/>
              <a:t>block- book block board-book case:</a:t>
            </a:r>
          </a:p>
          <a:p>
            <a:pPr lvl="0"/>
            <a:r>
              <a:rPr lang="en-US" sz="2400" smtClean="0"/>
              <a:t>1-book section 2-end paper 3-book backing lining 4-headband</a:t>
            </a:r>
          </a:p>
          <a:p>
            <a:pPr lvl="0"/>
            <a:r>
              <a:rPr lang="en-US" sz="2400" smtClean="0"/>
              <a:t>5-book backing paper 6-book spine 7-paper board 8-overlapping</a:t>
            </a:r>
          </a:p>
          <a:p>
            <a:pPr lvl="0"/>
            <a:r>
              <a:rPr lang="en-US" sz="2400" smtClean="0"/>
              <a:t>9-inner book waist 10-Center paper</a:t>
            </a:r>
          </a:p>
          <a:p>
            <a:r>
              <a:rPr lang="en-US" sz="2400" smtClean="0"/>
              <a:t>11-book groove 12-overhangcover edges</a:t>
            </a:r>
            <a:endParaRPr lang="en-US" sz="2400"/>
          </a:p>
        </p:txBody>
      </p:sp>
      <p:pic>
        <p:nvPicPr>
          <p:cNvPr id="5" name="Picture 4" descr="HardCover Books binding Diagram"/>
          <p:cNvPicPr/>
          <p:nvPr/>
        </p:nvPicPr>
        <p:blipFill>
          <a:blip r:embed="rId2"/>
          <a:srcRect/>
          <a:stretch>
            <a:fillRect/>
          </a:stretch>
        </p:blipFill>
        <p:spPr bwMode="auto">
          <a:xfrm>
            <a:off x="914400" y="152400"/>
            <a:ext cx="7620000" cy="4191000"/>
          </a:xfrm>
          <a:prstGeom prst="rect">
            <a:avLst/>
          </a:prstGeom>
          <a:ln>
            <a:noFill/>
          </a:ln>
          <a:effectLst>
            <a:softEdge rad="112500"/>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 Menyiapkan Penjilidan</a:t>
            </a:r>
            <a:endParaRPr lang="id-ID" dirty="0" smtClean="0"/>
          </a:p>
        </p:txBody>
      </p:sp>
      <p:sp>
        <p:nvSpPr>
          <p:cNvPr id="4" name="Content Placeholder 3"/>
          <p:cNvSpPr>
            <a:spLocks noGrp="1"/>
          </p:cNvSpPr>
          <p:nvPr>
            <p:ph idx="10"/>
          </p:nvPr>
        </p:nvSpPr>
        <p:spPr>
          <a:xfrm>
            <a:off x="533400" y="1219200"/>
            <a:ext cx="8229600" cy="4876800"/>
          </a:xfrm>
        </p:spPr>
        <p:txBody>
          <a:bodyPr>
            <a:normAutofit fontScale="40000" lnSpcReduction="20000"/>
          </a:bodyPr>
          <a:lstStyle/>
          <a:p>
            <a:pPr marL="442913" lvl="0" indent="-442913">
              <a:buClr>
                <a:srgbClr val="7030A0"/>
              </a:buClr>
              <a:buFont typeface="Wingdings" pitchFamily="2" charset="2"/>
              <a:buChar char="v"/>
            </a:pPr>
            <a:r>
              <a:rPr lang="en-US" sz="7000" smtClean="0"/>
              <a:t>Penghimpunan</a:t>
            </a:r>
          </a:p>
          <a:p>
            <a:pPr marL="911225" lvl="1" indent="-442913">
              <a:buClr>
                <a:srgbClr val="7030A0"/>
              </a:buClr>
              <a:buFont typeface="Wingdings" pitchFamily="2" charset="2"/>
              <a:buChar char="v"/>
            </a:pPr>
            <a:r>
              <a:rPr lang="en-US" sz="5000" smtClean="0"/>
              <a:t>penyusunan lembaran–lembaran menurut urutan yang dikehendaki, kemudian membentuk kuras atau </a:t>
            </a:r>
            <a:r>
              <a:rPr lang="en-US" sz="5000" i="1" smtClean="0"/>
              <a:t>katern</a:t>
            </a:r>
            <a:r>
              <a:rPr lang="en-US" sz="5000" smtClean="0"/>
              <a:t>. </a:t>
            </a:r>
          </a:p>
          <a:p>
            <a:pPr marL="911225" lvl="1" indent="-442913">
              <a:buClr>
                <a:srgbClr val="7030A0"/>
              </a:buClr>
              <a:buFont typeface="Wingdings" pitchFamily="2" charset="2"/>
              <a:buChar char="v"/>
            </a:pPr>
            <a:r>
              <a:rPr lang="en-US" sz="5000" smtClean="0"/>
              <a:t>Jika bahan pustaka berupa lembaran lepas, maka perhatikan panjang dan lebar bahan pustaka, retakan pada bagian kiri sehingga kalau dijilid menjadi mudah.</a:t>
            </a:r>
          </a:p>
          <a:p>
            <a:pPr marL="442913" lvl="0" indent="-442913">
              <a:buClr>
                <a:srgbClr val="7030A0"/>
              </a:buClr>
              <a:buFont typeface="Wingdings" pitchFamily="2" charset="2"/>
              <a:buChar char="v"/>
            </a:pPr>
            <a:r>
              <a:rPr lang="en-US" sz="7000" smtClean="0"/>
              <a:t>Penggabungan</a:t>
            </a:r>
          </a:p>
          <a:p>
            <a:pPr marL="911225" lvl="1" indent="-442913">
              <a:buClr>
                <a:srgbClr val="7030A0"/>
              </a:buClr>
              <a:buFont typeface="Wingdings" pitchFamily="2" charset="2"/>
              <a:buChar char="v"/>
            </a:pPr>
            <a:r>
              <a:rPr lang="en-US" sz="4800" smtClean="0"/>
              <a:t>menyatukan secara erat dan padu suatu lembaran menjadi </a:t>
            </a:r>
            <a:r>
              <a:rPr lang="en-US" sz="4800" i="1" smtClean="0"/>
              <a:t>katern</a:t>
            </a:r>
            <a:r>
              <a:rPr lang="en-US" sz="4800" smtClean="0"/>
              <a:t>, kemudian </a:t>
            </a:r>
            <a:r>
              <a:rPr lang="en-US" sz="4800" i="1" smtClean="0"/>
              <a:t>katern-katern</a:t>
            </a:r>
            <a:r>
              <a:rPr lang="en-US" sz="4800" smtClean="0"/>
              <a:t> itu digabungkan menjadi buku.</a:t>
            </a:r>
          </a:p>
          <a:p>
            <a:pPr marL="911225" lvl="1" indent="-442913">
              <a:buClr>
                <a:srgbClr val="7030A0"/>
              </a:buClr>
              <a:buFont typeface="Wingdings" pitchFamily="2" charset="2"/>
              <a:buChar char="v"/>
            </a:pPr>
            <a:r>
              <a:rPr lang="en-US" sz="4800" smtClean="0"/>
              <a:t>Penggabungan dilakukan dengan jahitan benang atau kawat. </a:t>
            </a:r>
          </a:p>
          <a:p>
            <a:pPr marL="911225" lvl="1" indent="-442913">
              <a:buClr>
                <a:srgbClr val="7030A0"/>
              </a:buClr>
              <a:buFont typeface="Wingdings" pitchFamily="2" charset="2"/>
              <a:buChar char="v"/>
            </a:pPr>
            <a:r>
              <a:rPr lang="en-US" sz="4800" smtClean="0"/>
              <a:t>Lembaran-lembaran lepas yang cukup banyak digabung dengan cara pengeleman di punggung.</a:t>
            </a:r>
          </a:p>
          <a:p>
            <a:pPr marL="911225" lvl="1" indent="-442913">
              <a:buClr>
                <a:srgbClr val="7030A0"/>
              </a:buClr>
              <a:buFont typeface="Wingdings" pitchFamily="2" charset="2"/>
              <a:buChar char="v"/>
            </a:pPr>
            <a:r>
              <a:rPr lang="en-US" sz="4800" smtClean="0"/>
              <a:t>Agar bisa baik hasilnya perlu dikasarkan dengan gergaji pada punggung yang akan di-lem. Waktu menggergaji, gabungan kertas tadi dijepit yang kokoh, sehingga tidak ada peregeseran dari lembaran kertas. Yang penting dalam pekerjaan penggabungan ini adalah urutannya jangan sampai rusak.</a:t>
            </a:r>
          </a:p>
          <a:p>
            <a:pPr marL="442913" indent="-442913">
              <a:buClr>
                <a:srgbClr val="7030A0"/>
              </a:buClr>
              <a:buFont typeface="Wingdings" pitchFamily="2" charset="2"/>
              <a:buChar char="v"/>
            </a:pPr>
            <a:endParaRPr lang="id-ID" sz="2400" i="1" dirty="0" smtClean="0"/>
          </a:p>
          <a:p>
            <a:pPr marL="442913" indent="-442913">
              <a:buClr>
                <a:srgbClr val="7030A0"/>
              </a:buClr>
              <a:buFont typeface="Wingdings" pitchFamily="2" charset="2"/>
              <a:buChar char="v"/>
            </a:pPr>
            <a:endParaRPr lang="id-ID" sz="2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Perlengkapan Jilidan</a:t>
            </a:r>
            <a:endParaRPr lang="id-ID" dirty="0"/>
          </a:p>
        </p:txBody>
      </p:sp>
      <p:sp>
        <p:nvSpPr>
          <p:cNvPr id="4" name="Content Placeholder 3"/>
          <p:cNvSpPr>
            <a:spLocks noGrp="1"/>
          </p:cNvSpPr>
          <p:nvPr>
            <p:ph idx="10"/>
          </p:nvPr>
        </p:nvSpPr>
        <p:spPr/>
        <p:txBody>
          <a:bodyPr/>
          <a:lstStyle/>
          <a:p>
            <a:r>
              <a:rPr lang="en-US" b="1" dirty="0" smtClean="0"/>
              <a:t> </a:t>
            </a:r>
            <a:endParaRPr lang="id-ID" b="1" dirty="0" smtClean="0"/>
          </a:p>
          <a:p>
            <a:endParaRPr lang="id-ID" dirty="0"/>
          </a:p>
        </p:txBody>
      </p:sp>
      <p:sp>
        <p:nvSpPr>
          <p:cNvPr id="7" name="Content Placeholder 6"/>
          <p:cNvSpPr>
            <a:spLocks noGrp="1"/>
          </p:cNvSpPr>
          <p:nvPr>
            <p:ph idx="1"/>
          </p:nvPr>
        </p:nvSpPr>
        <p:spPr>
          <a:xfrm>
            <a:off x="381000" y="1066800"/>
            <a:ext cx="8229600" cy="460648"/>
          </a:xfrm>
        </p:spPr>
        <p:txBody>
          <a:bodyPr/>
          <a:lstStyle/>
          <a:p>
            <a:endParaRPr lang="en-US"/>
          </a:p>
        </p:txBody>
      </p:sp>
      <p:sp>
        <p:nvSpPr>
          <p:cNvPr id="8" name="Content Placeholder 3"/>
          <p:cNvSpPr txBox="1">
            <a:spLocks/>
          </p:cNvSpPr>
          <p:nvPr/>
        </p:nvSpPr>
        <p:spPr>
          <a:xfrm>
            <a:off x="533400" y="1752600"/>
            <a:ext cx="8229600" cy="4876800"/>
          </a:xfrm>
          <a:prstGeom prst="rect">
            <a:avLst/>
          </a:prstGeom>
        </p:spPr>
        <p:txBody>
          <a:bodyPr vert="horz" lIns="396000" tIns="45720" rIns="91440" bIns="45720" rtlCol="0" anchor="t">
            <a:normAutofit fontScale="47500" lnSpcReduction="20000"/>
          </a:bodyPr>
          <a:lstStyle/>
          <a:p>
            <a:pPr marL="442913" lvl="0" indent="-442913">
              <a:spcBef>
                <a:spcPct val="20000"/>
              </a:spcBef>
              <a:buClr>
                <a:srgbClr val="7030A0"/>
              </a:buClr>
              <a:buFont typeface="Wingdings" pitchFamily="2" charset="2"/>
              <a:buChar char="v"/>
            </a:pPr>
            <a:r>
              <a:rPr lang="en-US" sz="5100" smtClean="0"/>
              <a:t>Pisau/Cuter</a:t>
            </a:r>
          </a:p>
          <a:p>
            <a:pPr marL="442913" indent="-442913">
              <a:spcBef>
                <a:spcPct val="20000"/>
              </a:spcBef>
              <a:buClr>
                <a:srgbClr val="7030A0"/>
              </a:buClr>
              <a:buFont typeface="Wingdings" pitchFamily="2" charset="2"/>
              <a:buChar char="v"/>
            </a:pPr>
            <a:r>
              <a:rPr lang="en-US" sz="5100" smtClean="0"/>
              <a:t>Pemampat /Palu Kayu (</a:t>
            </a:r>
            <a:r>
              <a:rPr lang="en-US" sz="5100" i="1" smtClean="0"/>
              <a:t>Backing Hummer</a:t>
            </a:r>
            <a:r>
              <a:rPr lang="en-US" sz="5100" smtClean="0"/>
              <a:t>)</a:t>
            </a:r>
          </a:p>
          <a:p>
            <a:pPr marL="442913" indent="-442913">
              <a:spcBef>
                <a:spcPct val="20000"/>
              </a:spcBef>
              <a:buClr>
                <a:srgbClr val="7030A0"/>
              </a:buClr>
              <a:buFont typeface="Wingdings" pitchFamily="2" charset="2"/>
              <a:buChar char="v"/>
            </a:pPr>
            <a:r>
              <a:rPr lang="en-US" sz="5100" smtClean="0"/>
              <a:t>Pelubang/Uncek/Pusut</a:t>
            </a:r>
          </a:p>
          <a:p>
            <a:pPr marL="442913" indent="-442913">
              <a:spcBef>
                <a:spcPct val="20000"/>
              </a:spcBef>
              <a:buClr>
                <a:srgbClr val="7030A0"/>
              </a:buClr>
              <a:buFont typeface="Wingdings" pitchFamily="2" charset="2"/>
              <a:buChar char="v"/>
            </a:pPr>
            <a:r>
              <a:rPr kumimoji="0" lang="en-US" sz="5100" b="0" i="0" u="none" strike="noStrike" kern="1200" cap="none" spc="0" normalizeH="0" baseline="0" noProof="0" smtClean="0">
                <a:ln>
                  <a:noFill/>
                </a:ln>
                <a:solidFill>
                  <a:schemeClr val="tx1">
                    <a:lumMod val="75000"/>
                    <a:lumOff val="25000"/>
                  </a:schemeClr>
                </a:solidFill>
                <a:effectLst/>
                <a:uLnTx/>
                <a:uFillTx/>
                <a:latin typeface="+mn-lt"/>
                <a:ea typeface="+mn-ea"/>
                <a:cs typeface="+mn-cs"/>
              </a:rPr>
              <a:t>Gunting</a:t>
            </a:r>
          </a:p>
          <a:p>
            <a:pPr marL="442913" indent="-442913">
              <a:spcBef>
                <a:spcPct val="20000"/>
              </a:spcBef>
              <a:buClr>
                <a:srgbClr val="7030A0"/>
              </a:buClr>
              <a:buFont typeface="Wingdings" pitchFamily="2" charset="2"/>
              <a:buChar char="v"/>
            </a:pPr>
            <a:r>
              <a:rPr lang="en-US" sz="5100" smtClean="0"/>
              <a:t>Tulang Pelipat (</a:t>
            </a:r>
            <a:r>
              <a:rPr lang="en-US" sz="5100" i="1" smtClean="0"/>
              <a:t>Bone Folder</a:t>
            </a:r>
            <a:r>
              <a:rPr lang="en-US" sz="5100" smtClean="0"/>
              <a:t>) </a:t>
            </a:r>
          </a:p>
          <a:p>
            <a:pPr marL="442913" indent="-442913">
              <a:spcBef>
                <a:spcPct val="20000"/>
              </a:spcBef>
              <a:buClr>
                <a:srgbClr val="7030A0"/>
              </a:buClr>
              <a:buFont typeface="Wingdings" pitchFamily="2" charset="2"/>
              <a:buChar char="v"/>
            </a:pPr>
            <a:r>
              <a:rPr lang="en-US" sz="5100" smtClean="0"/>
              <a:t>Penggaris Besi (</a:t>
            </a:r>
            <a:r>
              <a:rPr lang="en-US" sz="5100" i="1" smtClean="0"/>
              <a:t>Straight edge/Steel ruler</a:t>
            </a:r>
            <a:r>
              <a:rPr lang="en-US" sz="5100" smtClean="0"/>
              <a:t>)</a:t>
            </a:r>
          </a:p>
          <a:p>
            <a:pPr marL="442913" indent="-442913">
              <a:spcBef>
                <a:spcPct val="20000"/>
              </a:spcBef>
              <a:buClr>
                <a:srgbClr val="7030A0"/>
              </a:buClr>
              <a:buFont typeface="Wingdings" pitchFamily="2" charset="2"/>
              <a:buChar char="v"/>
            </a:pPr>
            <a:r>
              <a:rPr lang="en-US" sz="5100" smtClean="0"/>
              <a:t>Kuas (</a:t>
            </a:r>
            <a:r>
              <a:rPr lang="en-US" sz="5100" i="1" smtClean="0"/>
              <a:t>Brush</a:t>
            </a:r>
            <a:r>
              <a:rPr lang="en-US" sz="5100" smtClean="0"/>
              <a:t>) </a:t>
            </a:r>
          </a:p>
          <a:p>
            <a:pPr marL="442913" indent="-442913">
              <a:spcBef>
                <a:spcPct val="20000"/>
              </a:spcBef>
              <a:buClr>
                <a:srgbClr val="7030A0"/>
              </a:buClr>
              <a:buFont typeface="Wingdings" pitchFamily="2" charset="2"/>
              <a:buChar char="v"/>
            </a:pPr>
            <a:r>
              <a:rPr lang="en-US" sz="5100" smtClean="0"/>
              <a:t>Gergaji (</a:t>
            </a:r>
            <a:r>
              <a:rPr lang="en-US" sz="5100" i="1" smtClean="0"/>
              <a:t>Tannon Saw</a:t>
            </a:r>
            <a:r>
              <a:rPr lang="en-US" sz="5100" smtClean="0"/>
              <a:t>)</a:t>
            </a:r>
          </a:p>
          <a:p>
            <a:pPr marL="442913" indent="-442913">
              <a:spcBef>
                <a:spcPct val="20000"/>
              </a:spcBef>
              <a:buClr>
                <a:srgbClr val="7030A0"/>
              </a:buClr>
              <a:buFont typeface="Wingdings" pitchFamily="2" charset="2"/>
              <a:buChar char="v"/>
            </a:pPr>
            <a:r>
              <a:rPr lang="en-US" sz="5100" smtClean="0"/>
              <a:t>Jarum</a:t>
            </a:r>
          </a:p>
          <a:p>
            <a:pPr marL="442913" indent="-442913">
              <a:spcBef>
                <a:spcPct val="20000"/>
              </a:spcBef>
              <a:buClr>
                <a:srgbClr val="7030A0"/>
              </a:buClr>
              <a:buFont typeface="Wingdings" pitchFamily="2" charset="2"/>
              <a:buChar char="v"/>
            </a:pPr>
            <a:r>
              <a:rPr lang="en-US" sz="5100" smtClean="0"/>
              <a:t>Pengepres/Pemampat (</a:t>
            </a:r>
            <a:r>
              <a:rPr lang="en-US" sz="5100" i="1" smtClean="0"/>
              <a:t>Presses</a:t>
            </a:r>
            <a:r>
              <a:rPr lang="en-US" sz="5100" smtClean="0"/>
              <a:t>)</a:t>
            </a:r>
          </a:p>
          <a:p>
            <a:pPr marL="442913" indent="-442913">
              <a:spcBef>
                <a:spcPct val="20000"/>
              </a:spcBef>
              <a:buClr>
                <a:srgbClr val="7030A0"/>
              </a:buClr>
              <a:buFont typeface="Wingdings" pitchFamily="2" charset="2"/>
              <a:buChar char="v"/>
            </a:pPr>
            <a:r>
              <a:rPr lang="en-US" sz="5100" smtClean="0"/>
              <a:t>Pemidang Jahit (</a:t>
            </a:r>
            <a:r>
              <a:rPr lang="en-US" sz="5100" i="1" smtClean="0"/>
              <a:t>Sewing press</a:t>
            </a:r>
            <a:r>
              <a:rPr lang="en-US" sz="5100" smtClean="0"/>
              <a:t>)</a:t>
            </a:r>
          </a:p>
          <a:p>
            <a:pPr marL="442913" indent="-442913">
              <a:spcBef>
                <a:spcPct val="20000"/>
              </a:spcBef>
              <a:buClr>
                <a:srgbClr val="7030A0"/>
              </a:buClr>
              <a:buFont typeface="Wingdings" pitchFamily="2" charset="2"/>
              <a:buChar char="v"/>
            </a:pPr>
            <a:r>
              <a:rPr lang="en-US" sz="5100" smtClean="0"/>
              <a:t>Mesin Potong</a:t>
            </a:r>
            <a:endParaRPr kumimoji="0" lang="en-US" sz="5100" b="0" i="0" u="none" strike="noStrike" kern="1200" cap="none" spc="0" normalizeH="0" baseline="0" noProof="0" smtClean="0">
              <a:ln>
                <a:noFill/>
              </a:ln>
              <a:solidFill>
                <a:schemeClr val="tx1">
                  <a:lumMod val="75000"/>
                  <a:lumOff val="25000"/>
                </a:schemeClr>
              </a:solidFill>
              <a:effectLst/>
              <a:uLnTx/>
              <a:uFillTx/>
              <a:latin typeface="+mn-lt"/>
              <a:ea typeface="+mn-ea"/>
              <a:cs typeface="+mn-cs"/>
            </a:endParaRPr>
          </a:p>
          <a:p>
            <a:pPr marL="442913" indent="-442913">
              <a:spcBef>
                <a:spcPct val="20000"/>
              </a:spcBef>
              <a:buClr>
                <a:srgbClr val="7030A0"/>
              </a:buClr>
              <a:buFont typeface="Wingdings" pitchFamily="2" charset="2"/>
              <a:buChar char="v"/>
            </a:pPr>
            <a:endParaRPr kumimoji="0" lang="en-US" sz="3600" b="0" i="0" u="none" strike="noStrike" kern="1200" cap="none" spc="0" normalizeH="0" baseline="0" noProof="0" smtClean="0">
              <a:ln>
                <a:noFill/>
              </a:ln>
              <a:solidFill>
                <a:schemeClr val="tx1">
                  <a:lumMod val="75000"/>
                  <a:lumOff val="25000"/>
                </a:schemeClr>
              </a:solidFill>
              <a:effectLst/>
              <a:uLnTx/>
              <a:uFillTx/>
              <a:latin typeface="+mn-lt"/>
              <a:ea typeface="+mn-ea"/>
              <a:cs typeface="+mn-cs"/>
            </a:endParaRPr>
          </a:p>
          <a:p>
            <a:pPr marL="442913" marR="0" lvl="0" indent="-442913" algn="l" defTabSz="914400" rtl="0" eaLnBrk="1" fontAlgn="auto" latinLnBrk="0" hangingPunct="1">
              <a:lnSpc>
                <a:spcPct val="100000"/>
              </a:lnSpc>
              <a:spcBef>
                <a:spcPct val="20000"/>
              </a:spcBef>
              <a:spcAft>
                <a:spcPts val="0"/>
              </a:spcAft>
              <a:buClr>
                <a:srgbClr val="7030A0"/>
              </a:buClr>
              <a:buSzTx/>
              <a:buFont typeface="Wingdings" pitchFamily="2" charset="2"/>
              <a:buChar char="v"/>
              <a:tabLst/>
              <a:defRPr/>
            </a:pPr>
            <a:endParaRPr kumimoji="0" lang="id-ID" sz="3600" b="0" i="1" u="none" strike="noStrike" kern="1200" cap="none" spc="0" normalizeH="0" baseline="0" noProof="0" smtClean="0">
              <a:ln>
                <a:noFill/>
              </a:ln>
              <a:solidFill>
                <a:schemeClr val="tx1">
                  <a:lumMod val="75000"/>
                  <a:lumOff val="25000"/>
                </a:schemeClr>
              </a:solidFill>
              <a:effectLst/>
              <a:uLnTx/>
              <a:uFillTx/>
              <a:latin typeface="+mn-lt"/>
              <a:ea typeface="+mn-ea"/>
              <a:cs typeface="+mn-cs"/>
            </a:endParaRPr>
          </a:p>
          <a:p>
            <a:pPr marL="442913" marR="0" lvl="0" indent="-442913" algn="l" defTabSz="914400" rtl="0" eaLnBrk="1" fontAlgn="auto" latinLnBrk="0" hangingPunct="1">
              <a:lnSpc>
                <a:spcPct val="100000"/>
              </a:lnSpc>
              <a:spcBef>
                <a:spcPct val="20000"/>
              </a:spcBef>
              <a:spcAft>
                <a:spcPts val="0"/>
              </a:spcAft>
              <a:buClr>
                <a:srgbClr val="7030A0"/>
              </a:buClr>
              <a:buSzTx/>
              <a:buFont typeface="Wingdings" pitchFamily="2" charset="2"/>
              <a:buChar char="v"/>
              <a:tabLst/>
              <a:defRPr/>
            </a:pPr>
            <a:endParaRPr kumimoji="0" lang="id-ID" sz="3600" b="0" i="0" u="none" strike="noStrike" kern="1200" cap="none" spc="0" normalizeH="0" baseline="0" noProof="0" dirty="0">
              <a:ln>
                <a:noFill/>
              </a:ln>
              <a:solidFill>
                <a:schemeClr val="tx1">
                  <a:lumMod val="75000"/>
                  <a:lumOff val="25000"/>
                </a:schemeClr>
              </a:solidFill>
              <a:effectLst/>
              <a:uLnTx/>
              <a:uFillTx/>
              <a:latin typeface="+mn-lt"/>
              <a:ea typeface="+mn-ea"/>
              <a:cs typeface="+mn-c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Bahan Penjilidan</a:t>
            </a:r>
            <a:endParaRPr lang="id-ID" dirty="0"/>
          </a:p>
        </p:txBody>
      </p:sp>
      <p:sp>
        <p:nvSpPr>
          <p:cNvPr id="3" name="Content Placeholder 2"/>
          <p:cNvSpPr>
            <a:spLocks noGrp="1"/>
          </p:cNvSpPr>
          <p:nvPr>
            <p:ph idx="1"/>
          </p:nvPr>
        </p:nvSpPr>
        <p:spPr/>
        <p:txBody>
          <a:bodyPr/>
          <a:lstStyle/>
          <a:p>
            <a:endParaRPr lang="id-ID"/>
          </a:p>
        </p:txBody>
      </p:sp>
      <p:sp>
        <p:nvSpPr>
          <p:cNvPr id="4" name="Content Placeholder 3"/>
          <p:cNvSpPr>
            <a:spLocks noGrp="1"/>
          </p:cNvSpPr>
          <p:nvPr>
            <p:ph idx="10"/>
          </p:nvPr>
        </p:nvSpPr>
        <p:spPr>
          <a:xfrm>
            <a:off x="467544" y="1828800"/>
            <a:ext cx="8229600" cy="4048472"/>
          </a:xfrm>
        </p:spPr>
        <p:txBody>
          <a:bodyPr>
            <a:normAutofit/>
          </a:bodyPr>
          <a:lstStyle/>
          <a:p>
            <a:pPr marL="354013" lvl="0" indent="-354013">
              <a:buClr>
                <a:schemeClr val="accent3">
                  <a:lumMod val="75000"/>
                </a:schemeClr>
              </a:buClr>
              <a:buFont typeface="Wingdings" pitchFamily="2" charset="2"/>
              <a:buChar char="v"/>
            </a:pPr>
            <a:r>
              <a:rPr lang="en-US" sz="2800" smtClean="0"/>
              <a:t> Kertas</a:t>
            </a:r>
          </a:p>
          <a:p>
            <a:pPr marL="354013" lvl="0" indent="-354013">
              <a:buClr>
                <a:schemeClr val="accent3">
                  <a:lumMod val="75000"/>
                </a:schemeClr>
              </a:buClr>
              <a:buFont typeface="Wingdings" pitchFamily="2" charset="2"/>
              <a:buChar char="v"/>
            </a:pPr>
            <a:r>
              <a:rPr lang="en-US" sz="2800" smtClean="0"/>
              <a:t>Karton</a:t>
            </a:r>
          </a:p>
          <a:p>
            <a:pPr marL="354013" indent="-354013">
              <a:buClr>
                <a:schemeClr val="accent3">
                  <a:lumMod val="75000"/>
                </a:schemeClr>
              </a:buClr>
              <a:buFont typeface="Wingdings" pitchFamily="2" charset="2"/>
              <a:buChar char="v"/>
            </a:pPr>
            <a:r>
              <a:rPr lang="en-US" sz="2800" smtClean="0"/>
              <a:t>Kain Linen (</a:t>
            </a:r>
            <a:r>
              <a:rPr lang="en-US" sz="2800" i="1" smtClean="0"/>
              <a:t>Book binden linnen</a:t>
            </a:r>
            <a:r>
              <a:rPr lang="en-US" sz="2800" smtClean="0"/>
              <a:t>)</a:t>
            </a:r>
            <a:endParaRPr lang="en-US" sz="2800" i="1" dirty="0" smtClean="0"/>
          </a:p>
          <a:p>
            <a:pPr marL="354013" indent="-354013">
              <a:buClr>
                <a:schemeClr val="accent3">
                  <a:lumMod val="75000"/>
                </a:schemeClr>
              </a:buClr>
              <a:buFont typeface="Wingdings" pitchFamily="2" charset="2"/>
              <a:buChar char="v"/>
            </a:pPr>
            <a:r>
              <a:rPr lang="en-US" sz="2800" smtClean="0"/>
              <a:t>Bahan Perekat (lem)</a:t>
            </a:r>
          </a:p>
          <a:p>
            <a:pPr marL="354013" indent="-354013">
              <a:buClr>
                <a:schemeClr val="accent3">
                  <a:lumMod val="75000"/>
                </a:schemeClr>
              </a:buClr>
              <a:buFont typeface="Wingdings" pitchFamily="2" charset="2"/>
              <a:buChar char="v"/>
            </a:pPr>
            <a:r>
              <a:rPr lang="en-US" sz="2800" smtClean="0"/>
              <a:t>Benang</a:t>
            </a:r>
          </a:p>
          <a:p>
            <a:pPr marL="354013" indent="-354013">
              <a:buClr>
                <a:schemeClr val="accent3">
                  <a:lumMod val="75000"/>
                </a:schemeClr>
              </a:buClr>
              <a:buFont typeface="Wingdings" pitchFamily="2" charset="2"/>
              <a:buChar char="v"/>
            </a:pPr>
            <a:r>
              <a:rPr lang="en-US" sz="2800" smtClean="0"/>
              <a:t>Kawat Jahit</a:t>
            </a:r>
            <a:endParaRPr lang="id-ID" sz="2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4" name="Picture 4" descr="H:\1zzzsiwho\materi 2019\image\images (25).jpg"/>
          <p:cNvPicPr>
            <a:picLocks noChangeAspect="1" noChangeArrowheads="1"/>
          </p:cNvPicPr>
          <p:nvPr/>
        </p:nvPicPr>
        <p:blipFill>
          <a:blip r:embed="rId2"/>
          <a:srcRect/>
          <a:stretch>
            <a:fillRect/>
          </a:stretch>
        </p:blipFill>
        <p:spPr bwMode="auto">
          <a:xfrm>
            <a:off x="5638800" y="228600"/>
            <a:ext cx="3057525" cy="3057525"/>
          </a:xfrm>
          <a:prstGeom prst="rect">
            <a:avLst/>
          </a:prstGeom>
          <a:noFill/>
        </p:spPr>
      </p:pic>
      <p:sp>
        <p:nvSpPr>
          <p:cNvPr id="2" name="Title 1"/>
          <p:cNvSpPr>
            <a:spLocks noGrp="1"/>
          </p:cNvSpPr>
          <p:nvPr>
            <p:ph type="title"/>
          </p:nvPr>
        </p:nvSpPr>
        <p:spPr/>
        <p:txBody>
          <a:bodyPr/>
          <a:lstStyle/>
          <a:p>
            <a:pPr algn="l"/>
            <a:r>
              <a:rPr lang="en-US" smtClean="0"/>
              <a:t>Variasi Jahit Buku</a:t>
            </a:r>
            <a:endParaRPr lang="en-US"/>
          </a:p>
        </p:txBody>
      </p:sp>
      <p:sp>
        <p:nvSpPr>
          <p:cNvPr id="3" name="Content Placeholder 2"/>
          <p:cNvSpPr>
            <a:spLocks noGrp="1"/>
          </p:cNvSpPr>
          <p:nvPr>
            <p:ph idx="1"/>
          </p:nvPr>
        </p:nvSpPr>
        <p:spPr/>
        <p:txBody>
          <a:bodyPr/>
          <a:lstStyle/>
          <a:p>
            <a:endParaRPr lang="en-US"/>
          </a:p>
        </p:txBody>
      </p:sp>
      <p:pic>
        <p:nvPicPr>
          <p:cNvPr id="56322" name="Picture 2" descr="H:\1zzzsiwho\materi 2019\image\582f9c8fc8b5b023f448ed59ee45ab9e.jpg"/>
          <p:cNvPicPr>
            <a:picLocks noChangeAspect="1" noChangeArrowheads="1"/>
          </p:cNvPicPr>
          <p:nvPr/>
        </p:nvPicPr>
        <p:blipFill>
          <a:blip r:embed="rId3"/>
          <a:srcRect/>
          <a:stretch>
            <a:fillRect/>
          </a:stretch>
        </p:blipFill>
        <p:spPr bwMode="auto">
          <a:xfrm>
            <a:off x="0" y="1066800"/>
            <a:ext cx="4514850" cy="4591050"/>
          </a:xfrm>
          <a:prstGeom prst="rect">
            <a:avLst/>
          </a:prstGeom>
          <a:ln>
            <a:noFill/>
          </a:ln>
          <a:effectLst>
            <a:outerShdw blurRad="292100" dist="139700" dir="2700000" algn="tl" rotWithShape="0">
              <a:srgbClr val="333333">
                <a:alpha val="65000"/>
              </a:srgbClr>
            </a:outerShdw>
          </a:effectLst>
        </p:spPr>
      </p:pic>
      <p:pic>
        <p:nvPicPr>
          <p:cNvPr id="56323" name="Picture 3" descr="H:\1zzzsiwho\materi 2019\image\128-3stabs.jpg"/>
          <p:cNvPicPr>
            <a:picLocks noGrp="1" noChangeAspect="1" noChangeArrowheads="1"/>
          </p:cNvPicPr>
          <p:nvPr>
            <p:ph idx="10"/>
          </p:nvPr>
        </p:nvPicPr>
        <p:blipFill>
          <a:blip r:embed="rId4"/>
          <a:srcRect/>
          <a:stretch>
            <a:fillRect/>
          </a:stretch>
        </p:blipFill>
        <p:spPr bwMode="auto">
          <a:xfrm>
            <a:off x="4572000" y="2590800"/>
            <a:ext cx="4572000" cy="3937359"/>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Variasi Jahit Buku</a:t>
            </a:r>
            <a:endParaRPr lang="en-US"/>
          </a:p>
        </p:txBody>
      </p:sp>
      <p:sp>
        <p:nvSpPr>
          <p:cNvPr id="3" name="Content Placeholder 2"/>
          <p:cNvSpPr>
            <a:spLocks noGrp="1"/>
          </p:cNvSpPr>
          <p:nvPr>
            <p:ph idx="1"/>
          </p:nvPr>
        </p:nvSpPr>
        <p:spPr/>
        <p:txBody>
          <a:bodyPr/>
          <a:lstStyle/>
          <a:p>
            <a:endParaRPr lang="en-US"/>
          </a:p>
        </p:txBody>
      </p:sp>
      <p:sp>
        <p:nvSpPr>
          <p:cNvPr id="6" name="Content Placeholder 5"/>
          <p:cNvSpPr>
            <a:spLocks noGrp="1"/>
          </p:cNvSpPr>
          <p:nvPr>
            <p:ph idx="10"/>
          </p:nvPr>
        </p:nvSpPr>
        <p:spPr/>
        <p:txBody>
          <a:bodyPr/>
          <a:lstStyle/>
          <a:p>
            <a:endParaRPr lang="en-US"/>
          </a:p>
        </p:txBody>
      </p:sp>
      <p:pic>
        <p:nvPicPr>
          <p:cNvPr id="57346" name="Picture 2" descr="H:\1zzzsiwho\materi 2019\image\ArtfulJournalWorkshop-2-1024x1024.png"/>
          <p:cNvPicPr>
            <a:picLocks noChangeAspect="1" noChangeArrowheads="1"/>
          </p:cNvPicPr>
          <p:nvPr/>
        </p:nvPicPr>
        <p:blipFill>
          <a:blip r:embed="rId2"/>
          <a:srcRect/>
          <a:stretch>
            <a:fillRect/>
          </a:stretch>
        </p:blipFill>
        <p:spPr bwMode="auto">
          <a:xfrm>
            <a:off x="1447800" y="914400"/>
            <a:ext cx="5943600" cy="594360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Variasi Jahit Buku</a:t>
            </a:r>
            <a:endParaRPr lang="en-US"/>
          </a:p>
        </p:txBody>
      </p:sp>
      <p:sp>
        <p:nvSpPr>
          <p:cNvPr id="3" name="Content Placeholder 2"/>
          <p:cNvSpPr>
            <a:spLocks noGrp="1"/>
          </p:cNvSpPr>
          <p:nvPr>
            <p:ph idx="1"/>
          </p:nvPr>
        </p:nvSpPr>
        <p:spPr/>
        <p:txBody>
          <a:bodyPr/>
          <a:lstStyle/>
          <a:p>
            <a:endParaRPr lang="en-US"/>
          </a:p>
        </p:txBody>
      </p:sp>
      <p:sp>
        <p:nvSpPr>
          <p:cNvPr id="6" name="Content Placeholder 5"/>
          <p:cNvSpPr>
            <a:spLocks noGrp="1"/>
          </p:cNvSpPr>
          <p:nvPr>
            <p:ph idx="10"/>
          </p:nvPr>
        </p:nvSpPr>
        <p:spPr/>
        <p:txBody>
          <a:bodyPr/>
          <a:lstStyle/>
          <a:p>
            <a:endParaRPr lang="en-US"/>
          </a:p>
        </p:txBody>
      </p:sp>
      <p:pic>
        <p:nvPicPr>
          <p:cNvPr id="59394" name="Picture 2" descr="H:\1zzzsiwho\materi 2019\image\Homemade-Book-1024x819.jpg"/>
          <p:cNvPicPr>
            <a:picLocks noChangeAspect="1" noChangeArrowheads="1"/>
          </p:cNvPicPr>
          <p:nvPr/>
        </p:nvPicPr>
        <p:blipFill>
          <a:blip r:embed="rId2"/>
          <a:srcRect/>
          <a:stretch>
            <a:fillRect/>
          </a:stretch>
        </p:blipFill>
        <p:spPr bwMode="auto">
          <a:xfrm>
            <a:off x="1143000" y="990600"/>
            <a:ext cx="6999787" cy="5598548"/>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9" name="Picture 3" descr="H:\1zzzsiwho\materi 2019\image\japanese-stab-binding.jpeg"/>
          <p:cNvPicPr>
            <a:picLocks noChangeAspect="1" noChangeArrowheads="1"/>
          </p:cNvPicPr>
          <p:nvPr/>
        </p:nvPicPr>
        <p:blipFill>
          <a:blip r:embed="rId2"/>
          <a:srcRect/>
          <a:stretch>
            <a:fillRect/>
          </a:stretch>
        </p:blipFill>
        <p:spPr bwMode="auto">
          <a:xfrm>
            <a:off x="3937000" y="609600"/>
            <a:ext cx="5207000" cy="3905250"/>
          </a:xfrm>
          <a:prstGeom prst="rect">
            <a:avLst/>
          </a:prstGeom>
          <a:noFill/>
        </p:spPr>
      </p:pic>
      <p:sp>
        <p:nvSpPr>
          <p:cNvPr id="3" name="Content Placeholder 2"/>
          <p:cNvSpPr>
            <a:spLocks noGrp="1"/>
          </p:cNvSpPr>
          <p:nvPr>
            <p:ph idx="1"/>
          </p:nvPr>
        </p:nvSpPr>
        <p:spPr/>
        <p:txBody>
          <a:bodyPr/>
          <a:lstStyle/>
          <a:p>
            <a:endParaRPr lang="en-US"/>
          </a:p>
        </p:txBody>
      </p:sp>
      <p:pic>
        <p:nvPicPr>
          <p:cNvPr id="60420" name="Picture 4" descr="H:\1zzzsiwho\materi 2019\image\jsb-35.jpg"/>
          <p:cNvPicPr>
            <a:picLocks noChangeAspect="1" noChangeArrowheads="1"/>
          </p:cNvPicPr>
          <p:nvPr/>
        </p:nvPicPr>
        <p:blipFill>
          <a:blip r:embed="rId3"/>
          <a:srcRect/>
          <a:stretch>
            <a:fillRect/>
          </a:stretch>
        </p:blipFill>
        <p:spPr bwMode="auto">
          <a:xfrm>
            <a:off x="304800" y="3733800"/>
            <a:ext cx="8534400" cy="2880360"/>
          </a:xfrm>
          <a:prstGeom prst="rect">
            <a:avLst/>
          </a:prstGeom>
          <a:noFill/>
        </p:spPr>
      </p:pic>
      <p:pic>
        <p:nvPicPr>
          <p:cNvPr id="60421" name="Picture 5" descr="H:\1zzzsiwho\materi 2019\image\images (3).jpg"/>
          <p:cNvPicPr>
            <a:picLocks noChangeAspect="1" noChangeArrowheads="1"/>
          </p:cNvPicPr>
          <p:nvPr/>
        </p:nvPicPr>
        <p:blipFill>
          <a:blip r:embed="rId4"/>
          <a:srcRect/>
          <a:stretch>
            <a:fillRect/>
          </a:stretch>
        </p:blipFill>
        <p:spPr bwMode="auto">
          <a:xfrm>
            <a:off x="304800" y="533400"/>
            <a:ext cx="4038600" cy="3234098"/>
          </a:xfrm>
          <a:prstGeom prst="rect">
            <a:avLst/>
          </a:prstGeom>
          <a:noFill/>
        </p:spPr>
      </p:pic>
      <p:sp>
        <p:nvSpPr>
          <p:cNvPr id="2" name="Title 1"/>
          <p:cNvSpPr>
            <a:spLocks noGrp="1"/>
          </p:cNvSpPr>
          <p:nvPr>
            <p:ph type="title"/>
          </p:nvPr>
        </p:nvSpPr>
        <p:spPr/>
        <p:txBody>
          <a:bodyPr/>
          <a:lstStyle/>
          <a:p>
            <a:r>
              <a:rPr lang="en-US" dirty="0" smtClean="0"/>
              <a:t>Variasi Jahit Buku</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60418" name="Picture 2" descr="H:\1zzzsiwho\materi 2019\image\images (24).jpg"/>
          <p:cNvPicPr>
            <a:picLocks noChangeAspect="1" noChangeArrowheads="1"/>
          </p:cNvPicPr>
          <p:nvPr/>
        </p:nvPicPr>
        <p:blipFill>
          <a:blip r:embed="rId2"/>
          <a:srcRect/>
          <a:stretch>
            <a:fillRect/>
          </a:stretch>
        </p:blipFill>
        <p:spPr bwMode="auto">
          <a:xfrm>
            <a:off x="0" y="3352800"/>
            <a:ext cx="4648200" cy="3260678"/>
          </a:xfrm>
          <a:prstGeom prst="rect">
            <a:avLst/>
          </a:prstGeom>
          <a:noFill/>
        </p:spPr>
      </p:pic>
      <p:pic>
        <p:nvPicPr>
          <p:cNvPr id="62466" name="Picture 2" descr="H:\1zzzsiwho\materi 2019\image\images (23).jpg"/>
          <p:cNvPicPr>
            <a:picLocks noChangeAspect="1" noChangeArrowheads="1"/>
          </p:cNvPicPr>
          <p:nvPr/>
        </p:nvPicPr>
        <p:blipFill>
          <a:blip r:embed="rId3"/>
          <a:srcRect/>
          <a:stretch>
            <a:fillRect/>
          </a:stretch>
        </p:blipFill>
        <p:spPr bwMode="auto">
          <a:xfrm>
            <a:off x="3733800" y="-228600"/>
            <a:ext cx="3886200" cy="3400425"/>
          </a:xfrm>
          <a:prstGeom prst="rect">
            <a:avLst/>
          </a:prstGeom>
          <a:ln>
            <a:noFill/>
          </a:ln>
          <a:effectLst>
            <a:outerShdw blurRad="292100" dist="139700" dir="2700000" algn="tl" rotWithShape="0">
              <a:srgbClr val="333333">
                <a:alpha val="65000"/>
              </a:srgbClr>
            </a:outerShdw>
          </a:effectLst>
        </p:spPr>
      </p:pic>
      <p:pic>
        <p:nvPicPr>
          <p:cNvPr id="8" name="Picture 3" descr="H:\1zzzsiwho\materi 2019\image\spine detail.jpg"/>
          <p:cNvPicPr>
            <a:picLocks noChangeAspect="1" noChangeArrowheads="1"/>
          </p:cNvPicPr>
          <p:nvPr/>
        </p:nvPicPr>
        <p:blipFill>
          <a:blip r:embed="rId4" cstate="print"/>
          <a:srcRect/>
          <a:stretch>
            <a:fillRect/>
          </a:stretch>
        </p:blipFill>
        <p:spPr bwMode="auto">
          <a:xfrm>
            <a:off x="152400" y="381000"/>
            <a:ext cx="2930125" cy="2932113"/>
          </a:xfrm>
          <a:prstGeom prst="rect">
            <a:avLst/>
          </a:prstGeom>
          <a:ln>
            <a:noFill/>
          </a:ln>
          <a:effectLst>
            <a:outerShdw blurRad="292100" dist="139700" dir="2700000" algn="tl" rotWithShape="0">
              <a:srgbClr val="333333">
                <a:alpha val="65000"/>
              </a:srgbClr>
            </a:outerShdw>
          </a:effectLst>
        </p:spPr>
      </p:pic>
      <p:pic>
        <p:nvPicPr>
          <p:cNvPr id="62467" name="Picture 3" descr="H:\1zzzsiwho\materi 2019\image\images (2).jpg"/>
          <p:cNvPicPr>
            <a:picLocks noChangeAspect="1" noChangeArrowheads="1"/>
          </p:cNvPicPr>
          <p:nvPr/>
        </p:nvPicPr>
        <p:blipFill>
          <a:blip r:embed="rId5"/>
          <a:srcRect/>
          <a:stretch>
            <a:fillRect/>
          </a:stretch>
        </p:blipFill>
        <p:spPr bwMode="auto">
          <a:xfrm>
            <a:off x="5257800" y="3200400"/>
            <a:ext cx="3508131" cy="3400425"/>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smtClean="0"/>
              <a:t>Variasi Jahit Buku</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4" name="Picture 4" descr="H:\1zzzsiwho\materi 2019\image\jsb_11.jpg"/>
          <p:cNvPicPr>
            <a:picLocks noChangeAspect="1" noChangeArrowheads="1"/>
          </p:cNvPicPr>
          <p:nvPr/>
        </p:nvPicPr>
        <p:blipFill>
          <a:blip r:embed="rId2"/>
          <a:srcRect/>
          <a:stretch>
            <a:fillRect/>
          </a:stretch>
        </p:blipFill>
        <p:spPr bwMode="auto">
          <a:xfrm>
            <a:off x="3962400" y="381000"/>
            <a:ext cx="5003800" cy="3752850"/>
          </a:xfrm>
          <a:prstGeom prst="rect">
            <a:avLst/>
          </a:prstGeom>
          <a:noFill/>
        </p:spPr>
      </p:pic>
      <p:sp>
        <p:nvSpPr>
          <p:cNvPr id="2" name="Title 1"/>
          <p:cNvSpPr>
            <a:spLocks noGrp="1"/>
          </p:cNvSpPr>
          <p:nvPr>
            <p:ph type="title"/>
          </p:nvPr>
        </p:nvSpPr>
        <p:spPr/>
        <p:txBody>
          <a:bodyPr/>
          <a:lstStyle/>
          <a:p>
            <a:r>
              <a:rPr lang="en-US" smtClean="0"/>
              <a:t>Variasi Jahit Buku</a:t>
            </a:r>
            <a:endParaRPr lang="en-US"/>
          </a:p>
        </p:txBody>
      </p:sp>
      <p:sp>
        <p:nvSpPr>
          <p:cNvPr id="3" name="Content Placeholder 2"/>
          <p:cNvSpPr>
            <a:spLocks noGrp="1"/>
          </p:cNvSpPr>
          <p:nvPr>
            <p:ph idx="1"/>
          </p:nvPr>
        </p:nvSpPr>
        <p:spPr/>
        <p:txBody>
          <a:bodyPr/>
          <a:lstStyle/>
          <a:p>
            <a:endParaRPr lang="en-US"/>
          </a:p>
        </p:txBody>
      </p:sp>
      <p:pic>
        <p:nvPicPr>
          <p:cNvPr id="61442" name="Picture 2" descr="H:\1zzzsiwho\materi 2019\image\jsb-42.jpg"/>
          <p:cNvPicPr>
            <a:picLocks noChangeAspect="1" noChangeArrowheads="1"/>
          </p:cNvPicPr>
          <p:nvPr/>
        </p:nvPicPr>
        <p:blipFill>
          <a:blip r:embed="rId3"/>
          <a:srcRect l="3968" t="10996" r="4762" b="12020"/>
          <a:stretch>
            <a:fillRect/>
          </a:stretch>
        </p:blipFill>
        <p:spPr bwMode="auto">
          <a:xfrm>
            <a:off x="0" y="3429000"/>
            <a:ext cx="8763000" cy="266700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5" name="Picture 7" descr="H:\1zzzsiwho\materi 2019\image\Japanese-Stab-Binding-by-Ruth-Bleakley.jpg"/>
          <p:cNvPicPr>
            <a:picLocks noChangeAspect="1" noChangeArrowheads="1"/>
          </p:cNvPicPr>
          <p:nvPr/>
        </p:nvPicPr>
        <p:blipFill>
          <a:blip r:embed="rId2"/>
          <a:srcRect/>
          <a:stretch>
            <a:fillRect/>
          </a:stretch>
        </p:blipFill>
        <p:spPr bwMode="auto">
          <a:xfrm>
            <a:off x="1905000" y="3276600"/>
            <a:ext cx="3352800" cy="3352800"/>
          </a:xfrm>
          <a:prstGeom prst="rect">
            <a:avLst/>
          </a:prstGeom>
          <a:noFill/>
        </p:spPr>
      </p:pic>
      <p:pic>
        <p:nvPicPr>
          <p:cNvPr id="63493" name="Picture 5" descr="H:\1zzzsiwho\materi 2019\image\images (46).jpg"/>
          <p:cNvPicPr>
            <a:picLocks noChangeAspect="1" noChangeArrowheads="1"/>
          </p:cNvPicPr>
          <p:nvPr/>
        </p:nvPicPr>
        <p:blipFill>
          <a:blip r:embed="rId3"/>
          <a:srcRect l="19444" b="11831"/>
          <a:stretch>
            <a:fillRect/>
          </a:stretch>
        </p:blipFill>
        <p:spPr bwMode="auto">
          <a:xfrm>
            <a:off x="0" y="4018722"/>
            <a:ext cx="2209800" cy="2839278"/>
          </a:xfrm>
          <a:prstGeom prst="rect">
            <a:avLst/>
          </a:prstGeom>
          <a:noFill/>
        </p:spPr>
      </p:pic>
      <p:sp>
        <p:nvSpPr>
          <p:cNvPr id="3" name="Content Placeholder 2"/>
          <p:cNvSpPr>
            <a:spLocks noGrp="1"/>
          </p:cNvSpPr>
          <p:nvPr>
            <p:ph idx="1"/>
          </p:nvPr>
        </p:nvSpPr>
        <p:spPr/>
        <p:txBody>
          <a:bodyPr/>
          <a:lstStyle/>
          <a:p>
            <a:endParaRPr lang="en-US"/>
          </a:p>
        </p:txBody>
      </p:sp>
      <p:pic>
        <p:nvPicPr>
          <p:cNvPr id="63490" name="Picture 2" descr="H:\1zzzsiwho\materi 2019\image\images (43).jpg"/>
          <p:cNvPicPr>
            <a:picLocks noChangeAspect="1" noChangeArrowheads="1"/>
          </p:cNvPicPr>
          <p:nvPr/>
        </p:nvPicPr>
        <p:blipFill>
          <a:blip r:embed="rId4"/>
          <a:srcRect/>
          <a:stretch>
            <a:fillRect/>
          </a:stretch>
        </p:blipFill>
        <p:spPr bwMode="auto">
          <a:xfrm>
            <a:off x="4436745" y="4343400"/>
            <a:ext cx="4364355" cy="2209800"/>
          </a:xfrm>
          <a:prstGeom prst="rect">
            <a:avLst/>
          </a:prstGeom>
          <a:noFill/>
        </p:spPr>
      </p:pic>
      <p:pic>
        <p:nvPicPr>
          <p:cNvPr id="63491" name="Picture 3" descr="H:\1zzzsiwho\materi 2019\image\images (44).jpg"/>
          <p:cNvPicPr>
            <a:picLocks noChangeAspect="1" noChangeArrowheads="1"/>
          </p:cNvPicPr>
          <p:nvPr/>
        </p:nvPicPr>
        <p:blipFill>
          <a:blip r:embed="rId5"/>
          <a:srcRect/>
          <a:stretch>
            <a:fillRect/>
          </a:stretch>
        </p:blipFill>
        <p:spPr bwMode="auto">
          <a:xfrm>
            <a:off x="6096000" y="663365"/>
            <a:ext cx="2714625" cy="3527635"/>
          </a:xfrm>
          <a:prstGeom prst="rect">
            <a:avLst/>
          </a:prstGeom>
          <a:noFill/>
        </p:spPr>
      </p:pic>
      <p:pic>
        <p:nvPicPr>
          <p:cNvPr id="63492" name="Picture 4" descr="H:\1zzzsiwho\materi 2019\image\images (45).jpg"/>
          <p:cNvPicPr>
            <a:picLocks noChangeAspect="1" noChangeArrowheads="1"/>
          </p:cNvPicPr>
          <p:nvPr/>
        </p:nvPicPr>
        <p:blipFill>
          <a:blip r:embed="rId6"/>
          <a:srcRect/>
          <a:stretch>
            <a:fillRect/>
          </a:stretch>
        </p:blipFill>
        <p:spPr bwMode="auto">
          <a:xfrm>
            <a:off x="2286000" y="762000"/>
            <a:ext cx="3517513" cy="2943225"/>
          </a:xfrm>
          <a:prstGeom prst="rect">
            <a:avLst/>
          </a:prstGeom>
          <a:noFill/>
        </p:spPr>
      </p:pic>
      <p:pic>
        <p:nvPicPr>
          <p:cNvPr id="63494" name="Picture 6" descr="H:\1zzzsiwho\materi 2019\image\images (47).jpg"/>
          <p:cNvPicPr>
            <a:picLocks noChangeAspect="1" noChangeArrowheads="1"/>
          </p:cNvPicPr>
          <p:nvPr/>
        </p:nvPicPr>
        <p:blipFill>
          <a:blip r:embed="rId7"/>
          <a:srcRect/>
          <a:stretch>
            <a:fillRect/>
          </a:stretch>
        </p:blipFill>
        <p:spPr bwMode="auto">
          <a:xfrm>
            <a:off x="152400" y="762000"/>
            <a:ext cx="2020754" cy="2743200"/>
          </a:xfrm>
          <a:prstGeom prst="rect">
            <a:avLst/>
          </a:prstGeom>
          <a:noFill/>
        </p:spPr>
      </p:pic>
      <p:sp>
        <p:nvSpPr>
          <p:cNvPr id="2" name="Title 1"/>
          <p:cNvSpPr>
            <a:spLocks noGrp="1"/>
          </p:cNvSpPr>
          <p:nvPr>
            <p:ph type="title"/>
          </p:nvPr>
        </p:nvSpPr>
        <p:spPr/>
        <p:txBody>
          <a:bodyPr/>
          <a:lstStyle/>
          <a:p>
            <a:r>
              <a:rPr lang="en-US" dirty="0" smtClean="0"/>
              <a:t>Variasi Jahit Buku</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Praktek </a:t>
            </a:r>
            <a:endParaRPr lang="en-US" dirty="0"/>
          </a:p>
        </p:txBody>
      </p:sp>
      <p:sp>
        <p:nvSpPr>
          <p:cNvPr id="3" name="Content Placeholder 2"/>
          <p:cNvSpPr>
            <a:spLocks noGrp="1"/>
          </p:cNvSpPr>
          <p:nvPr>
            <p:ph idx="1"/>
          </p:nvPr>
        </p:nvSpPr>
        <p:spPr>
          <a:xfrm>
            <a:off x="457200" y="1219200"/>
            <a:ext cx="8229600" cy="460648"/>
          </a:xfrm>
        </p:spPr>
        <p:txBody>
          <a:bodyPr>
            <a:noAutofit/>
          </a:bodyPr>
          <a:lstStyle/>
          <a:p>
            <a:endParaRPr lang="en-US" sz="2800" dirty="0"/>
          </a:p>
        </p:txBody>
      </p:sp>
      <p:sp>
        <p:nvSpPr>
          <p:cNvPr id="4" name="Content Placeholder 3"/>
          <p:cNvSpPr>
            <a:spLocks noGrp="1"/>
          </p:cNvSpPr>
          <p:nvPr>
            <p:ph idx="10"/>
          </p:nvPr>
        </p:nvSpPr>
        <p:spPr>
          <a:xfrm>
            <a:off x="457200" y="1828800"/>
            <a:ext cx="8229600" cy="3600400"/>
          </a:xfrm>
        </p:spPr>
        <p:txBody>
          <a:bodyPr>
            <a:noAutofit/>
          </a:bodyPr>
          <a:lstStyle/>
          <a:p>
            <a:pPr>
              <a:buClr>
                <a:srgbClr val="FF0000"/>
              </a:buClr>
              <a:buFont typeface="Wingdings" pitchFamily="2" charset="2"/>
              <a:buChar char="v"/>
            </a:pPr>
            <a:r>
              <a:rPr lang="en-US" sz="4000" smtClean="0"/>
              <a:t> </a:t>
            </a:r>
            <a:r>
              <a:rPr lang="en-US" sz="4400" smtClean="0"/>
              <a:t>Jahit tengah  </a:t>
            </a:r>
          </a:p>
          <a:p>
            <a:pPr>
              <a:buClr>
                <a:srgbClr val="FF0000"/>
              </a:buClr>
              <a:buFont typeface="Wingdings" pitchFamily="2" charset="2"/>
              <a:buChar char="v"/>
            </a:pPr>
            <a:r>
              <a:rPr lang="en-US" sz="4400" smtClean="0"/>
              <a:t>Jahit samping</a:t>
            </a:r>
            <a:endParaRPr lang="en-US" sz="4400" dirty="0" smtClean="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r>
              <a:rPr lang="en-US" sz="3200" smtClean="0">
                <a:latin typeface="Palatino Linotype" pitchFamily="18" charset="0"/>
              </a:rPr>
              <a:t>Selesai semoga bermanfaat</a:t>
            </a:r>
            <a:endParaRPr lang="en-US" sz="3200">
              <a:latin typeface="Palatino Linotype" pitchFamily="18" charset="0"/>
            </a:endParaRPr>
          </a:p>
        </p:txBody>
      </p:sp>
      <p:sp>
        <p:nvSpPr>
          <p:cNvPr id="4" name="Content Placeholder 3"/>
          <p:cNvSpPr>
            <a:spLocks noGrp="1"/>
          </p:cNvSpPr>
          <p:nvPr>
            <p:ph idx="10"/>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1396</TotalTime>
  <Words>675</Words>
  <Application>Microsoft Office PowerPoint</Application>
  <PresentationFormat>On-screen Show (4:3)</PresentationFormat>
  <Paragraphs>164</Paragraphs>
  <Slides>46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46</vt:i4>
      </vt:variant>
    </vt:vector>
  </HeadingPairs>
  <TitlesOfParts>
    <vt:vector size="53" baseType="lpstr">
      <vt:lpstr>맑은 고딕</vt:lpstr>
      <vt:lpstr>Arial</vt:lpstr>
      <vt:lpstr>Calibri</vt:lpstr>
      <vt:lpstr>Palatino Linotype</vt:lpstr>
      <vt:lpstr>Times New Roman</vt:lpstr>
      <vt:lpstr>Wingdings</vt:lpstr>
      <vt:lpstr>Office Theme</vt:lpstr>
      <vt:lpstr>PowerPoint Presentation</vt:lpstr>
      <vt:lpstr>PowerPoint Presentation</vt:lpstr>
      <vt:lpstr>Pengertian Penjilidan</vt:lpstr>
      <vt:lpstr>PowerPoint Presentation</vt:lpstr>
      <vt:lpstr>Tujuan Penjilidan</vt:lpstr>
      <vt:lpstr>Tujuan Penjilidan</vt:lpstr>
      <vt:lpstr>PowerPoint Presentation</vt:lpstr>
      <vt:lpstr>Metode dan teknik penjilidan</vt:lpstr>
      <vt:lpstr>Metode dan teknik penjilidan</vt:lpstr>
      <vt:lpstr>Metode dan teknik penjilidan</vt:lpstr>
      <vt:lpstr>Metode dan teknik penjilidan</vt:lpstr>
      <vt:lpstr>Metode dan teknik penjilidan</vt:lpstr>
      <vt:lpstr>Jenis Penjilidan</vt:lpstr>
      <vt:lpstr>Jenis Penjilidan</vt:lpstr>
      <vt:lpstr>Jenis Penjilidan</vt:lpstr>
      <vt:lpstr>Jenis Penjilidan</vt:lpstr>
      <vt:lpstr>Jenis Penjilidan</vt:lpstr>
      <vt:lpstr>PowerPoint Presentation</vt:lpstr>
      <vt:lpstr>Jenis Penjilidan</vt:lpstr>
      <vt:lpstr>Jenis Penjilidan</vt:lpstr>
      <vt:lpstr>Jenis Penjilidan</vt:lpstr>
      <vt:lpstr>Jenis Penjilidan</vt:lpstr>
      <vt:lpstr>Jenis Penjilidan</vt:lpstr>
      <vt:lpstr>Jenis Penjilidan</vt:lpstr>
      <vt:lpstr>Jenis Penjilidan</vt:lpstr>
      <vt:lpstr>Jenis Penjilidan</vt:lpstr>
      <vt:lpstr>Jenis Penjilidan</vt:lpstr>
      <vt:lpstr>Jenis Penjilidan</vt:lpstr>
      <vt:lpstr>Struktur Buku</vt:lpstr>
      <vt:lpstr>PowerPoint Presentation</vt:lpstr>
      <vt:lpstr>PowerPoint Presentation</vt:lpstr>
      <vt:lpstr>PowerPoint Presentation</vt:lpstr>
      <vt:lpstr>PowerPoint Presentation</vt:lpstr>
      <vt:lpstr>PowerPoint Presentation</vt:lpstr>
      <vt:lpstr> Menyiapkan Penjilidan</vt:lpstr>
      <vt:lpstr>Perlengkapan Jilidan</vt:lpstr>
      <vt:lpstr>Bahan Penjilidan</vt:lpstr>
      <vt:lpstr>Variasi Jahit Buku</vt:lpstr>
      <vt:lpstr>Variasi Jahit Buku</vt:lpstr>
      <vt:lpstr>Variasi Jahit Buku</vt:lpstr>
      <vt:lpstr>Variasi Jahit Buku</vt:lpstr>
      <vt:lpstr>Variasi Jahit Buku</vt:lpstr>
      <vt:lpstr>Variasi Jahit Buku</vt:lpstr>
      <vt:lpstr>Variasi Jahit Buku</vt:lpstr>
      <vt:lpstr>Praktek </vt:lpstr>
      <vt:lpstr>PowerPoint Presentation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Corporate Edition</dc:creator>
  <cp:lastModifiedBy>BISMILLAAH</cp:lastModifiedBy>
  <cp:revision>130</cp:revision>
  <dcterms:created xsi:type="dcterms:W3CDTF">2018-10-02T07:35:28Z</dcterms:created>
  <dcterms:modified xsi:type="dcterms:W3CDTF">2024-08-06T00:20:15Z</dcterms:modified>
</cp:coreProperties>
</file>